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301" r:id="rId3"/>
    <p:sldId id="307" r:id="rId4"/>
    <p:sldId id="302" r:id="rId5"/>
    <p:sldId id="272" r:id="rId6"/>
    <p:sldId id="306" r:id="rId7"/>
    <p:sldId id="311" r:id="rId8"/>
    <p:sldId id="269" r:id="rId9"/>
    <p:sldId id="271" r:id="rId10"/>
    <p:sldId id="273" r:id="rId11"/>
    <p:sldId id="303" r:id="rId12"/>
    <p:sldId id="308" r:id="rId13"/>
    <p:sldId id="310" r:id="rId14"/>
    <p:sldId id="312" r:id="rId15"/>
    <p:sldId id="304" r:id="rId16"/>
    <p:sldId id="309"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p:scale>
          <a:sx n="57" d="100"/>
          <a:sy n="57" d="100"/>
        </p:scale>
        <p:origin x="19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A6AED-831F-4F7D-B81B-2BFCC065B4CC}" type="datetimeFigureOut">
              <a:rPr lang="en-US" smtClean="0"/>
              <a:t>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14AB9-C608-4A48-9C7F-C424588A3B76}" type="slidenum">
              <a:rPr lang="en-US" smtClean="0"/>
              <a:t>‹#›</a:t>
            </a:fld>
            <a:endParaRPr lang="en-US"/>
          </a:p>
        </p:txBody>
      </p:sp>
    </p:spTree>
    <p:extLst>
      <p:ext uri="{BB962C8B-B14F-4D97-AF65-F5344CB8AC3E}">
        <p14:creationId xmlns:p14="http://schemas.microsoft.com/office/powerpoint/2010/main" val="1683052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16D6-CDB6-4B3C-B685-DB4B6A71E4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1A1FFE-35B0-4BB1-AEBF-455A7F7CB7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7AC2A3-A8DF-440C-BB38-70D35D150177}"/>
              </a:ext>
            </a:extLst>
          </p:cNvPr>
          <p:cNvSpPr>
            <a:spLocks noGrp="1"/>
          </p:cNvSpPr>
          <p:nvPr>
            <p:ph type="dt" sz="half" idx="10"/>
          </p:nvPr>
        </p:nvSpPr>
        <p:spPr/>
        <p:txBody>
          <a:bodyPr/>
          <a:lstStyle/>
          <a:p>
            <a:fld id="{C8F79754-1EAD-4D96-8B1F-FFEFCD4DC64C}" type="datetime1">
              <a:rPr lang="en-US" smtClean="0"/>
              <a:t>12/4/2020</a:t>
            </a:fld>
            <a:endParaRPr lang="en-US"/>
          </a:p>
        </p:txBody>
      </p:sp>
      <p:sp>
        <p:nvSpPr>
          <p:cNvPr id="5" name="Footer Placeholder 4">
            <a:extLst>
              <a:ext uri="{FF2B5EF4-FFF2-40B4-BE49-F238E27FC236}">
                <a16:creationId xmlns:a16="http://schemas.microsoft.com/office/drawing/2014/main" id="{E12671A7-7E1D-4C99-9E3E-AE5364101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1D313-5662-469B-92EE-A87A1667A078}"/>
              </a:ext>
            </a:extLst>
          </p:cNvPr>
          <p:cNvSpPr>
            <a:spLocks noGrp="1"/>
          </p:cNvSpPr>
          <p:nvPr>
            <p:ph type="sldNum" sz="quarter" idx="12"/>
          </p:nvPr>
        </p:nvSpPr>
        <p:spPr/>
        <p:txBody>
          <a:bodyPr/>
          <a:lstStyle/>
          <a:p>
            <a:fld id="{2E434900-A286-4673-89F5-9AD3A4FFA0D5}" type="slidenum">
              <a:rPr lang="en-US" smtClean="0"/>
              <a:t>‹#›</a:t>
            </a:fld>
            <a:endParaRPr lang="en-US"/>
          </a:p>
        </p:txBody>
      </p:sp>
    </p:spTree>
    <p:extLst>
      <p:ext uri="{BB962C8B-B14F-4D97-AF65-F5344CB8AC3E}">
        <p14:creationId xmlns:p14="http://schemas.microsoft.com/office/powerpoint/2010/main" val="251178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54E15-E156-4912-A0F5-8EF09FDAF3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8652D3-13BD-4229-8F96-739DB07B54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7CB1A-F6A4-4509-A7DE-078517141961}"/>
              </a:ext>
            </a:extLst>
          </p:cNvPr>
          <p:cNvSpPr>
            <a:spLocks noGrp="1"/>
          </p:cNvSpPr>
          <p:nvPr>
            <p:ph type="dt" sz="half" idx="10"/>
          </p:nvPr>
        </p:nvSpPr>
        <p:spPr/>
        <p:txBody>
          <a:bodyPr/>
          <a:lstStyle/>
          <a:p>
            <a:fld id="{08AC6B06-0A3C-48D5-B14C-148CAA6DE177}" type="datetime1">
              <a:rPr lang="en-US" smtClean="0"/>
              <a:t>12/4/2020</a:t>
            </a:fld>
            <a:endParaRPr lang="en-US"/>
          </a:p>
        </p:txBody>
      </p:sp>
      <p:sp>
        <p:nvSpPr>
          <p:cNvPr id="5" name="Footer Placeholder 4">
            <a:extLst>
              <a:ext uri="{FF2B5EF4-FFF2-40B4-BE49-F238E27FC236}">
                <a16:creationId xmlns:a16="http://schemas.microsoft.com/office/drawing/2014/main" id="{5B32B0BD-D175-4633-8A1E-6BE51C2F9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298871-DD8D-4A6A-BD22-58E049C1EC03}"/>
              </a:ext>
            </a:extLst>
          </p:cNvPr>
          <p:cNvSpPr>
            <a:spLocks noGrp="1"/>
          </p:cNvSpPr>
          <p:nvPr>
            <p:ph type="sldNum" sz="quarter" idx="12"/>
          </p:nvPr>
        </p:nvSpPr>
        <p:spPr/>
        <p:txBody>
          <a:bodyPr/>
          <a:lstStyle/>
          <a:p>
            <a:fld id="{2E434900-A286-4673-89F5-9AD3A4FFA0D5}" type="slidenum">
              <a:rPr lang="en-US" smtClean="0"/>
              <a:t>‹#›</a:t>
            </a:fld>
            <a:endParaRPr lang="en-US"/>
          </a:p>
        </p:txBody>
      </p:sp>
    </p:spTree>
    <p:extLst>
      <p:ext uri="{BB962C8B-B14F-4D97-AF65-F5344CB8AC3E}">
        <p14:creationId xmlns:p14="http://schemas.microsoft.com/office/powerpoint/2010/main" val="3396181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6E9340-8623-4E65-A766-15EFE46268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36B4E2-D6AE-4EF6-8E82-A75EE55D19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9B478-CAC0-4D55-A1A0-3833BE65C6C4}"/>
              </a:ext>
            </a:extLst>
          </p:cNvPr>
          <p:cNvSpPr>
            <a:spLocks noGrp="1"/>
          </p:cNvSpPr>
          <p:nvPr>
            <p:ph type="dt" sz="half" idx="10"/>
          </p:nvPr>
        </p:nvSpPr>
        <p:spPr/>
        <p:txBody>
          <a:bodyPr/>
          <a:lstStyle/>
          <a:p>
            <a:fld id="{2E955589-9AC1-47CB-918D-6052A2782FB5}" type="datetime1">
              <a:rPr lang="en-US" smtClean="0"/>
              <a:t>12/4/2020</a:t>
            </a:fld>
            <a:endParaRPr lang="en-US"/>
          </a:p>
        </p:txBody>
      </p:sp>
      <p:sp>
        <p:nvSpPr>
          <p:cNvPr id="5" name="Footer Placeholder 4">
            <a:extLst>
              <a:ext uri="{FF2B5EF4-FFF2-40B4-BE49-F238E27FC236}">
                <a16:creationId xmlns:a16="http://schemas.microsoft.com/office/drawing/2014/main" id="{019B2BDD-B0CD-4313-8DEB-32C00F7F2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356D9-C67F-4ECA-AE2F-78B5B7FB2C5C}"/>
              </a:ext>
            </a:extLst>
          </p:cNvPr>
          <p:cNvSpPr>
            <a:spLocks noGrp="1"/>
          </p:cNvSpPr>
          <p:nvPr>
            <p:ph type="sldNum" sz="quarter" idx="12"/>
          </p:nvPr>
        </p:nvSpPr>
        <p:spPr/>
        <p:txBody>
          <a:bodyPr/>
          <a:lstStyle/>
          <a:p>
            <a:fld id="{2E434900-A286-4673-89F5-9AD3A4FFA0D5}" type="slidenum">
              <a:rPr lang="en-US" smtClean="0"/>
              <a:t>‹#›</a:t>
            </a:fld>
            <a:endParaRPr lang="en-US"/>
          </a:p>
        </p:txBody>
      </p:sp>
    </p:spTree>
    <p:extLst>
      <p:ext uri="{BB962C8B-B14F-4D97-AF65-F5344CB8AC3E}">
        <p14:creationId xmlns:p14="http://schemas.microsoft.com/office/powerpoint/2010/main" val="1954045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579C-3EE6-44B1-A60C-D5601B17D1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9751FB-3F32-40BA-86DC-3AC03E10D9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66EC9-F5A8-4D45-9495-6EB208ADAD72}"/>
              </a:ext>
            </a:extLst>
          </p:cNvPr>
          <p:cNvSpPr>
            <a:spLocks noGrp="1"/>
          </p:cNvSpPr>
          <p:nvPr>
            <p:ph type="dt" sz="half" idx="10"/>
          </p:nvPr>
        </p:nvSpPr>
        <p:spPr/>
        <p:txBody>
          <a:bodyPr/>
          <a:lstStyle/>
          <a:p>
            <a:fld id="{147CD6E2-1ACA-4BC3-A0EF-616542BF1208}" type="datetime1">
              <a:rPr lang="en-US" smtClean="0"/>
              <a:t>12/4/2020</a:t>
            </a:fld>
            <a:endParaRPr lang="en-US"/>
          </a:p>
        </p:txBody>
      </p:sp>
      <p:sp>
        <p:nvSpPr>
          <p:cNvPr id="5" name="Footer Placeholder 4">
            <a:extLst>
              <a:ext uri="{FF2B5EF4-FFF2-40B4-BE49-F238E27FC236}">
                <a16:creationId xmlns:a16="http://schemas.microsoft.com/office/drawing/2014/main" id="{027A2252-F3FF-41A5-B1D8-3368850D01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3830B6-B3C7-40DE-91C0-9A3D1D646FCC}"/>
              </a:ext>
            </a:extLst>
          </p:cNvPr>
          <p:cNvSpPr>
            <a:spLocks noGrp="1"/>
          </p:cNvSpPr>
          <p:nvPr>
            <p:ph type="sldNum" sz="quarter" idx="12"/>
          </p:nvPr>
        </p:nvSpPr>
        <p:spPr/>
        <p:txBody>
          <a:bodyPr/>
          <a:lstStyle/>
          <a:p>
            <a:fld id="{2E434900-A286-4673-89F5-9AD3A4FFA0D5}" type="slidenum">
              <a:rPr lang="en-US" smtClean="0"/>
              <a:t>‹#›</a:t>
            </a:fld>
            <a:endParaRPr lang="en-US"/>
          </a:p>
        </p:txBody>
      </p:sp>
    </p:spTree>
    <p:extLst>
      <p:ext uri="{BB962C8B-B14F-4D97-AF65-F5344CB8AC3E}">
        <p14:creationId xmlns:p14="http://schemas.microsoft.com/office/powerpoint/2010/main" val="666572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66E6-976B-4B2C-9D7E-69FB419E7D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D0C7D6-E377-40BB-8766-D9A9FA45CB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8AE2CD-D93A-484A-825E-0A05FD0DA972}"/>
              </a:ext>
            </a:extLst>
          </p:cNvPr>
          <p:cNvSpPr>
            <a:spLocks noGrp="1"/>
          </p:cNvSpPr>
          <p:nvPr>
            <p:ph type="dt" sz="half" idx="10"/>
          </p:nvPr>
        </p:nvSpPr>
        <p:spPr/>
        <p:txBody>
          <a:bodyPr/>
          <a:lstStyle/>
          <a:p>
            <a:fld id="{69F7E996-7426-4F81-A7FA-30242BA64F04}" type="datetime1">
              <a:rPr lang="en-US" smtClean="0"/>
              <a:t>12/4/2020</a:t>
            </a:fld>
            <a:endParaRPr lang="en-US"/>
          </a:p>
        </p:txBody>
      </p:sp>
      <p:sp>
        <p:nvSpPr>
          <p:cNvPr id="5" name="Footer Placeholder 4">
            <a:extLst>
              <a:ext uri="{FF2B5EF4-FFF2-40B4-BE49-F238E27FC236}">
                <a16:creationId xmlns:a16="http://schemas.microsoft.com/office/drawing/2014/main" id="{4371E1D6-D6FB-4ACC-A37D-CF9E31ED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2AA19-E50F-49F8-8E17-70358AB49CDF}"/>
              </a:ext>
            </a:extLst>
          </p:cNvPr>
          <p:cNvSpPr>
            <a:spLocks noGrp="1"/>
          </p:cNvSpPr>
          <p:nvPr>
            <p:ph type="sldNum" sz="quarter" idx="12"/>
          </p:nvPr>
        </p:nvSpPr>
        <p:spPr/>
        <p:txBody>
          <a:bodyPr/>
          <a:lstStyle/>
          <a:p>
            <a:fld id="{2E434900-A286-4673-89F5-9AD3A4FFA0D5}" type="slidenum">
              <a:rPr lang="en-US" smtClean="0"/>
              <a:t>‹#›</a:t>
            </a:fld>
            <a:endParaRPr lang="en-US"/>
          </a:p>
        </p:txBody>
      </p:sp>
    </p:spTree>
    <p:extLst>
      <p:ext uri="{BB962C8B-B14F-4D97-AF65-F5344CB8AC3E}">
        <p14:creationId xmlns:p14="http://schemas.microsoft.com/office/powerpoint/2010/main" val="2881788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AF83-3DAF-41BE-B9E6-4D3E79801A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4D282-32F1-4773-8BEE-23178F0669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B82103-0AD5-4EE9-8429-C84226C9C8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D3135-861F-47FC-8F75-C37A5F213064}"/>
              </a:ext>
            </a:extLst>
          </p:cNvPr>
          <p:cNvSpPr>
            <a:spLocks noGrp="1"/>
          </p:cNvSpPr>
          <p:nvPr>
            <p:ph type="dt" sz="half" idx="10"/>
          </p:nvPr>
        </p:nvSpPr>
        <p:spPr/>
        <p:txBody>
          <a:bodyPr/>
          <a:lstStyle/>
          <a:p>
            <a:fld id="{4842FA22-D2E8-4EF8-A34F-A82B8D0D92E2}" type="datetime1">
              <a:rPr lang="en-US" smtClean="0"/>
              <a:t>12/4/2020</a:t>
            </a:fld>
            <a:endParaRPr lang="en-US"/>
          </a:p>
        </p:txBody>
      </p:sp>
      <p:sp>
        <p:nvSpPr>
          <p:cNvPr id="6" name="Footer Placeholder 5">
            <a:extLst>
              <a:ext uri="{FF2B5EF4-FFF2-40B4-BE49-F238E27FC236}">
                <a16:creationId xmlns:a16="http://schemas.microsoft.com/office/drawing/2014/main" id="{83C26FD5-8677-41DE-A48B-791A99883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812339-1EE3-4823-A6A2-449CEEC33282}"/>
              </a:ext>
            </a:extLst>
          </p:cNvPr>
          <p:cNvSpPr>
            <a:spLocks noGrp="1"/>
          </p:cNvSpPr>
          <p:nvPr>
            <p:ph type="sldNum" sz="quarter" idx="12"/>
          </p:nvPr>
        </p:nvSpPr>
        <p:spPr/>
        <p:txBody>
          <a:bodyPr/>
          <a:lstStyle/>
          <a:p>
            <a:fld id="{2E434900-A286-4673-89F5-9AD3A4FFA0D5}" type="slidenum">
              <a:rPr lang="en-US" smtClean="0"/>
              <a:t>‹#›</a:t>
            </a:fld>
            <a:endParaRPr lang="en-US"/>
          </a:p>
        </p:txBody>
      </p:sp>
    </p:spTree>
    <p:extLst>
      <p:ext uri="{BB962C8B-B14F-4D97-AF65-F5344CB8AC3E}">
        <p14:creationId xmlns:p14="http://schemas.microsoft.com/office/powerpoint/2010/main" val="54951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BC8D5-926B-4F17-8993-E8D11A686D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4043D3-2BE0-4E8F-97A9-29BD94044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F05309-F596-4B14-8113-6189417FE0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B2A044-A731-43FA-870D-DE232CE99A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9FBA4C-83EC-437B-A175-56F0B34BD5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193092-7858-43A3-BCDD-16CC5666B39C}"/>
              </a:ext>
            </a:extLst>
          </p:cNvPr>
          <p:cNvSpPr>
            <a:spLocks noGrp="1"/>
          </p:cNvSpPr>
          <p:nvPr>
            <p:ph type="dt" sz="half" idx="10"/>
          </p:nvPr>
        </p:nvSpPr>
        <p:spPr/>
        <p:txBody>
          <a:bodyPr/>
          <a:lstStyle/>
          <a:p>
            <a:fld id="{E990D02C-CAD6-4C74-A225-4C42BDA33A39}" type="datetime1">
              <a:rPr lang="en-US" smtClean="0"/>
              <a:t>12/4/2020</a:t>
            </a:fld>
            <a:endParaRPr lang="en-US"/>
          </a:p>
        </p:txBody>
      </p:sp>
      <p:sp>
        <p:nvSpPr>
          <p:cNvPr id="8" name="Footer Placeholder 7">
            <a:extLst>
              <a:ext uri="{FF2B5EF4-FFF2-40B4-BE49-F238E27FC236}">
                <a16:creationId xmlns:a16="http://schemas.microsoft.com/office/drawing/2014/main" id="{9D96354A-3222-42FC-B96B-8A430FF1B5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295877-5BBB-4208-9885-DD6273320027}"/>
              </a:ext>
            </a:extLst>
          </p:cNvPr>
          <p:cNvSpPr>
            <a:spLocks noGrp="1"/>
          </p:cNvSpPr>
          <p:nvPr>
            <p:ph type="sldNum" sz="quarter" idx="12"/>
          </p:nvPr>
        </p:nvSpPr>
        <p:spPr/>
        <p:txBody>
          <a:bodyPr/>
          <a:lstStyle/>
          <a:p>
            <a:fld id="{2E434900-A286-4673-89F5-9AD3A4FFA0D5}" type="slidenum">
              <a:rPr lang="en-US" smtClean="0"/>
              <a:t>‹#›</a:t>
            </a:fld>
            <a:endParaRPr lang="en-US"/>
          </a:p>
        </p:txBody>
      </p:sp>
    </p:spTree>
    <p:extLst>
      <p:ext uri="{BB962C8B-B14F-4D97-AF65-F5344CB8AC3E}">
        <p14:creationId xmlns:p14="http://schemas.microsoft.com/office/powerpoint/2010/main" val="2758357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AF7B-D5CE-4311-9672-9F4FADE15E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840F-FD8C-4D30-A615-B6E474411A60}"/>
              </a:ext>
            </a:extLst>
          </p:cNvPr>
          <p:cNvSpPr>
            <a:spLocks noGrp="1"/>
          </p:cNvSpPr>
          <p:nvPr>
            <p:ph type="dt" sz="half" idx="10"/>
          </p:nvPr>
        </p:nvSpPr>
        <p:spPr/>
        <p:txBody>
          <a:bodyPr/>
          <a:lstStyle/>
          <a:p>
            <a:fld id="{E15CAA69-3C8D-44AC-9F35-5EDE15D4487F}" type="datetime1">
              <a:rPr lang="en-US" smtClean="0"/>
              <a:t>12/4/2020</a:t>
            </a:fld>
            <a:endParaRPr lang="en-US"/>
          </a:p>
        </p:txBody>
      </p:sp>
      <p:sp>
        <p:nvSpPr>
          <p:cNvPr id="4" name="Footer Placeholder 3">
            <a:extLst>
              <a:ext uri="{FF2B5EF4-FFF2-40B4-BE49-F238E27FC236}">
                <a16:creationId xmlns:a16="http://schemas.microsoft.com/office/drawing/2014/main" id="{CD633F89-E7F1-4CBD-B2E4-DD85EF014A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EF7E41-E15A-4EF4-858F-D791898749D9}"/>
              </a:ext>
            </a:extLst>
          </p:cNvPr>
          <p:cNvSpPr>
            <a:spLocks noGrp="1"/>
          </p:cNvSpPr>
          <p:nvPr>
            <p:ph type="sldNum" sz="quarter" idx="12"/>
          </p:nvPr>
        </p:nvSpPr>
        <p:spPr/>
        <p:txBody>
          <a:bodyPr/>
          <a:lstStyle/>
          <a:p>
            <a:fld id="{2E434900-A286-4673-89F5-9AD3A4FFA0D5}" type="slidenum">
              <a:rPr lang="en-US" smtClean="0"/>
              <a:t>‹#›</a:t>
            </a:fld>
            <a:endParaRPr lang="en-US"/>
          </a:p>
        </p:txBody>
      </p:sp>
    </p:spTree>
    <p:extLst>
      <p:ext uri="{BB962C8B-B14F-4D97-AF65-F5344CB8AC3E}">
        <p14:creationId xmlns:p14="http://schemas.microsoft.com/office/powerpoint/2010/main" val="3208726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21EB8-713D-454D-A181-2DE9D24D7D5E}"/>
              </a:ext>
            </a:extLst>
          </p:cNvPr>
          <p:cNvSpPr>
            <a:spLocks noGrp="1"/>
          </p:cNvSpPr>
          <p:nvPr>
            <p:ph type="dt" sz="half" idx="10"/>
          </p:nvPr>
        </p:nvSpPr>
        <p:spPr/>
        <p:txBody>
          <a:bodyPr/>
          <a:lstStyle/>
          <a:p>
            <a:fld id="{67357650-B084-4ADA-8CA3-54FC0720ECDF}" type="datetime1">
              <a:rPr lang="en-US" smtClean="0"/>
              <a:t>12/4/2020</a:t>
            </a:fld>
            <a:endParaRPr lang="en-US"/>
          </a:p>
        </p:txBody>
      </p:sp>
      <p:sp>
        <p:nvSpPr>
          <p:cNvPr id="3" name="Footer Placeholder 2">
            <a:extLst>
              <a:ext uri="{FF2B5EF4-FFF2-40B4-BE49-F238E27FC236}">
                <a16:creationId xmlns:a16="http://schemas.microsoft.com/office/drawing/2014/main" id="{8C513B93-7960-4439-B740-F2003DEC15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2486BF-C889-4197-A7FA-F63632548B13}"/>
              </a:ext>
            </a:extLst>
          </p:cNvPr>
          <p:cNvSpPr>
            <a:spLocks noGrp="1"/>
          </p:cNvSpPr>
          <p:nvPr>
            <p:ph type="sldNum" sz="quarter" idx="12"/>
          </p:nvPr>
        </p:nvSpPr>
        <p:spPr/>
        <p:txBody>
          <a:bodyPr/>
          <a:lstStyle/>
          <a:p>
            <a:fld id="{2E434900-A286-4673-89F5-9AD3A4FFA0D5}" type="slidenum">
              <a:rPr lang="en-US" smtClean="0"/>
              <a:t>‹#›</a:t>
            </a:fld>
            <a:endParaRPr lang="en-US"/>
          </a:p>
        </p:txBody>
      </p:sp>
    </p:spTree>
    <p:extLst>
      <p:ext uri="{BB962C8B-B14F-4D97-AF65-F5344CB8AC3E}">
        <p14:creationId xmlns:p14="http://schemas.microsoft.com/office/powerpoint/2010/main" val="1112815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863C-D5F8-4513-B666-0339BCC569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5D9A2E-93E0-4066-9924-DE10EEE4A0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19ED11-5129-4B1A-9210-9F9398152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D1970C-847F-4D8F-BD95-8BC082068C39}"/>
              </a:ext>
            </a:extLst>
          </p:cNvPr>
          <p:cNvSpPr>
            <a:spLocks noGrp="1"/>
          </p:cNvSpPr>
          <p:nvPr>
            <p:ph type="dt" sz="half" idx="10"/>
          </p:nvPr>
        </p:nvSpPr>
        <p:spPr/>
        <p:txBody>
          <a:bodyPr/>
          <a:lstStyle/>
          <a:p>
            <a:fld id="{3F96EB3A-CF5B-4B48-8DBA-102C8D1579FC}" type="datetime1">
              <a:rPr lang="en-US" smtClean="0"/>
              <a:t>12/4/2020</a:t>
            </a:fld>
            <a:endParaRPr lang="en-US"/>
          </a:p>
        </p:txBody>
      </p:sp>
      <p:sp>
        <p:nvSpPr>
          <p:cNvPr id="6" name="Footer Placeholder 5">
            <a:extLst>
              <a:ext uri="{FF2B5EF4-FFF2-40B4-BE49-F238E27FC236}">
                <a16:creationId xmlns:a16="http://schemas.microsoft.com/office/drawing/2014/main" id="{035DD42E-6DAC-4868-B7E3-A77446A48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DF7A5-4B0F-4F2D-A29E-8173194C5F77}"/>
              </a:ext>
            </a:extLst>
          </p:cNvPr>
          <p:cNvSpPr>
            <a:spLocks noGrp="1"/>
          </p:cNvSpPr>
          <p:nvPr>
            <p:ph type="sldNum" sz="quarter" idx="12"/>
          </p:nvPr>
        </p:nvSpPr>
        <p:spPr/>
        <p:txBody>
          <a:bodyPr/>
          <a:lstStyle/>
          <a:p>
            <a:fld id="{2E434900-A286-4673-89F5-9AD3A4FFA0D5}" type="slidenum">
              <a:rPr lang="en-US" smtClean="0"/>
              <a:t>‹#›</a:t>
            </a:fld>
            <a:endParaRPr lang="en-US"/>
          </a:p>
        </p:txBody>
      </p:sp>
    </p:spTree>
    <p:extLst>
      <p:ext uri="{BB962C8B-B14F-4D97-AF65-F5344CB8AC3E}">
        <p14:creationId xmlns:p14="http://schemas.microsoft.com/office/powerpoint/2010/main" val="2386436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4585C-1AB4-4BD3-BF31-B29161F1D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C2A347-7DBD-4288-BF5E-4F62A0ACD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55250-59DC-49E1-A630-5060B224F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8AE672-0BDE-4EFB-B2EB-8CF01980BD71}"/>
              </a:ext>
            </a:extLst>
          </p:cNvPr>
          <p:cNvSpPr>
            <a:spLocks noGrp="1"/>
          </p:cNvSpPr>
          <p:nvPr>
            <p:ph type="dt" sz="half" idx="10"/>
          </p:nvPr>
        </p:nvSpPr>
        <p:spPr/>
        <p:txBody>
          <a:bodyPr/>
          <a:lstStyle/>
          <a:p>
            <a:fld id="{1CDEE1B0-F4E7-4190-A210-0865662698C4}" type="datetime1">
              <a:rPr lang="en-US" smtClean="0"/>
              <a:t>12/4/2020</a:t>
            </a:fld>
            <a:endParaRPr lang="en-US"/>
          </a:p>
        </p:txBody>
      </p:sp>
      <p:sp>
        <p:nvSpPr>
          <p:cNvPr id="6" name="Footer Placeholder 5">
            <a:extLst>
              <a:ext uri="{FF2B5EF4-FFF2-40B4-BE49-F238E27FC236}">
                <a16:creationId xmlns:a16="http://schemas.microsoft.com/office/drawing/2014/main" id="{E6C01C0D-AF8A-4ABA-9ABF-40C7F910DA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46EA2-C08A-4642-8902-A49D44A65DEC}"/>
              </a:ext>
            </a:extLst>
          </p:cNvPr>
          <p:cNvSpPr>
            <a:spLocks noGrp="1"/>
          </p:cNvSpPr>
          <p:nvPr>
            <p:ph type="sldNum" sz="quarter" idx="12"/>
          </p:nvPr>
        </p:nvSpPr>
        <p:spPr/>
        <p:txBody>
          <a:bodyPr/>
          <a:lstStyle/>
          <a:p>
            <a:fld id="{2E434900-A286-4673-89F5-9AD3A4FFA0D5}" type="slidenum">
              <a:rPr lang="en-US" smtClean="0"/>
              <a:t>‹#›</a:t>
            </a:fld>
            <a:endParaRPr lang="en-US"/>
          </a:p>
        </p:txBody>
      </p:sp>
    </p:spTree>
    <p:extLst>
      <p:ext uri="{BB962C8B-B14F-4D97-AF65-F5344CB8AC3E}">
        <p14:creationId xmlns:p14="http://schemas.microsoft.com/office/powerpoint/2010/main" val="1179090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831947-A4E3-4DF8-84CA-16C877F5E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332A73-1149-45F5-8B12-5DE0191054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414E9-E854-4112-B0CB-CFEA0437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6CD1C2-3E43-4A14-98BE-5CFD50A70001}" type="datetime1">
              <a:rPr lang="en-US" smtClean="0"/>
              <a:t>12/4/2020</a:t>
            </a:fld>
            <a:endParaRPr lang="en-US"/>
          </a:p>
        </p:txBody>
      </p:sp>
      <p:sp>
        <p:nvSpPr>
          <p:cNvPr id="5" name="Footer Placeholder 4">
            <a:extLst>
              <a:ext uri="{FF2B5EF4-FFF2-40B4-BE49-F238E27FC236}">
                <a16:creationId xmlns:a16="http://schemas.microsoft.com/office/drawing/2014/main" id="{6F8EDD77-269F-4825-A0F3-49DED498D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F03C1D-C5AF-4943-8A73-CE340A0DD4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34900-A286-4673-89F5-9AD3A4FFA0D5}" type="slidenum">
              <a:rPr lang="en-US" smtClean="0"/>
              <a:t>‹#›</a:t>
            </a:fld>
            <a:endParaRPr lang="en-US"/>
          </a:p>
        </p:txBody>
      </p:sp>
    </p:spTree>
    <p:extLst>
      <p:ext uri="{BB962C8B-B14F-4D97-AF65-F5344CB8AC3E}">
        <p14:creationId xmlns:p14="http://schemas.microsoft.com/office/powerpoint/2010/main" val="805222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mahesh29/Gender-and-Age-Detection" TargetMode="External"/><Relationship Id="rId2" Type="http://schemas.openxmlformats.org/officeDocument/2006/relationships/hyperlink" Target="https://towardsdatascience.com/facial-data-based-deep-learning-emotion-age-and-gender-prediction-47f2cc1edda7" TargetMode="External"/><Relationship Id="rId1" Type="http://schemas.openxmlformats.org/officeDocument/2006/relationships/slideLayout" Target="../slideLayouts/slideLayout2.xml"/><Relationship Id="rId5" Type="http://schemas.openxmlformats.org/officeDocument/2006/relationships/hyperlink" Target="https://www.kaggle.com/rahuldshetty/age-and-gender-estimation-using-cnn" TargetMode="External"/><Relationship Id="rId4" Type="http://schemas.openxmlformats.org/officeDocument/2006/relationships/hyperlink" Target="https://www.kaggle.com/krsna540/toon-emotion-detection/noteboo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30ECD50-3661-4C44-B873-7A7AC04729EB}"/>
              </a:ext>
            </a:extLst>
          </p:cNvPr>
          <p:cNvSpPr>
            <a:spLocks noGrp="1"/>
          </p:cNvSpPr>
          <p:nvPr>
            <p:ph type="ctrTitle"/>
          </p:nvPr>
        </p:nvSpPr>
        <p:spPr>
          <a:xfrm>
            <a:off x="1458152" y="498623"/>
            <a:ext cx="9247947" cy="2120751"/>
          </a:xfrm>
        </p:spPr>
        <p:txBody>
          <a:bodyPr>
            <a:noAutofit/>
          </a:bodyPr>
          <a:lstStyle/>
          <a:p>
            <a:r>
              <a:rPr lang="en-US" sz="2000" b="1" dirty="0">
                <a:latin typeface="Times New Roman" panose="02020603050405020304" pitchFamily="18" charset="0"/>
                <a:cs typeface="Times New Roman" panose="02020603050405020304" pitchFamily="18" charset="0"/>
              </a:rPr>
              <a:t>The University of Texas at Arlington</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The Department of Computer Science and Engineering </a:t>
            </a:r>
            <a:br>
              <a:rPr lang="en-US" sz="2000" b="1" dirty="0">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CSE-6363-003-MACHINE LEARNING</a:t>
            </a:r>
            <a:br>
              <a:rPr lang="en-US" sz="2000" b="1" i="0" dirty="0">
                <a:effectLst/>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60AECCB9-EF5A-4066-BA1F-554E05A74865}"/>
              </a:ext>
            </a:extLst>
          </p:cNvPr>
          <p:cNvSpPr>
            <a:spLocks noGrp="1"/>
          </p:cNvSpPr>
          <p:nvPr>
            <p:ph type="subTitle" idx="1"/>
          </p:nvPr>
        </p:nvSpPr>
        <p:spPr>
          <a:xfrm>
            <a:off x="133350" y="2881306"/>
            <a:ext cx="11925300" cy="2645838"/>
          </a:xfrm>
        </p:spPr>
        <p:txBody>
          <a:bodyPr>
            <a:normAutofit/>
          </a:bodyPr>
          <a:lstStyle/>
          <a:p>
            <a:pPr marL="0" marR="0" algn="ctr">
              <a:lnSpc>
                <a:spcPct val="107000"/>
              </a:lnSpc>
              <a:spcBef>
                <a:spcPts val="0"/>
              </a:spcBef>
              <a:spcAft>
                <a:spcPts val="800"/>
              </a:spcAft>
            </a:pP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Gender and Age detection with Emotion recognition</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0" name="TextBox 9">
            <a:extLst>
              <a:ext uri="{FF2B5EF4-FFF2-40B4-BE49-F238E27FC236}">
                <a16:creationId xmlns:a16="http://schemas.microsoft.com/office/drawing/2014/main" id="{ADA62A09-BC92-456C-94F8-6D44C92EA983}"/>
              </a:ext>
            </a:extLst>
          </p:cNvPr>
          <p:cNvSpPr txBox="1"/>
          <p:nvPr/>
        </p:nvSpPr>
        <p:spPr>
          <a:xfrm>
            <a:off x="7735541" y="4465637"/>
            <a:ext cx="4189344" cy="1323439"/>
          </a:xfrm>
          <a:prstGeom prst="rect">
            <a:avLst/>
          </a:prstGeom>
          <a:noFill/>
        </p:spPr>
        <p:txBody>
          <a:bodyPr wrap="square" rtlCol="0">
            <a:spAutoFit/>
          </a:bodyPr>
          <a:lstStyle/>
          <a:p>
            <a:pPr marL="342900" indent="-342900" algn="r">
              <a:buFontTx/>
              <a:buChar char="-"/>
            </a:pPr>
            <a:r>
              <a:rPr lang="en-US" sz="2000" b="1" dirty="0">
                <a:latin typeface="Times New Roman" panose="02020603050405020304" pitchFamily="18" charset="0"/>
                <a:cs typeface="Times New Roman" panose="02020603050405020304" pitchFamily="18" charset="0"/>
              </a:rPr>
              <a:t>Geethika Lingamaneni</a:t>
            </a:r>
          </a:p>
          <a:p>
            <a:pPr marL="342900" indent="-342900" algn="r">
              <a:buFontTx/>
              <a:buChar char="-"/>
            </a:pPr>
            <a:r>
              <a:rPr lang="en-US" sz="2000" b="1" dirty="0">
                <a:latin typeface="Times New Roman" panose="02020603050405020304" pitchFamily="18" charset="0"/>
                <a:cs typeface="Times New Roman" panose="02020603050405020304" pitchFamily="18" charset="0"/>
              </a:rPr>
              <a:t>Roshini Tadi</a:t>
            </a:r>
          </a:p>
          <a:p>
            <a:pPr marL="342900" indent="-342900" algn="r">
              <a:buFontTx/>
              <a:buChar char="-"/>
            </a:pPr>
            <a:r>
              <a:rPr lang="en-US" sz="2000" b="1" dirty="0">
                <a:latin typeface="Times New Roman" panose="02020603050405020304" pitchFamily="18" charset="0"/>
                <a:cs typeface="Times New Roman" panose="02020603050405020304" pitchFamily="18" charset="0"/>
              </a:rPr>
              <a:t>Snigdha Kethireddy</a:t>
            </a:r>
          </a:p>
          <a:p>
            <a:pPr algn="r"/>
            <a:r>
              <a:rPr lang="en-US" sz="2000" b="1" dirty="0">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70CAF576-66CB-4F75-8585-695E9D3ACF9D}"/>
              </a:ext>
            </a:extLst>
          </p:cNvPr>
          <p:cNvSpPr>
            <a:spLocks noGrp="1"/>
          </p:cNvSpPr>
          <p:nvPr>
            <p:ph type="sldNum" sz="quarter" idx="12"/>
          </p:nvPr>
        </p:nvSpPr>
        <p:spPr/>
        <p:txBody>
          <a:bodyPr/>
          <a:lstStyle/>
          <a:p>
            <a:fld id="{2E434900-A286-4673-89F5-9AD3A4FFA0D5}" type="slidenum">
              <a:rPr lang="en-US" smtClean="0"/>
              <a:t>1</a:t>
            </a:fld>
            <a:endParaRPr lang="en-US"/>
          </a:p>
        </p:txBody>
      </p:sp>
    </p:spTree>
    <p:extLst>
      <p:ext uri="{BB962C8B-B14F-4D97-AF65-F5344CB8AC3E}">
        <p14:creationId xmlns:p14="http://schemas.microsoft.com/office/powerpoint/2010/main" val="1214077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EF73-69D9-4D17-951C-E3CEC7A981BD}"/>
              </a:ext>
            </a:extLst>
          </p:cNvPr>
          <p:cNvSpPr>
            <a:spLocks noGrp="1"/>
          </p:cNvSpPr>
          <p:nvPr>
            <p:ph type="title"/>
          </p:nvPr>
        </p:nvSpPr>
        <p:spPr>
          <a:xfrm>
            <a:off x="838200" y="676274"/>
            <a:ext cx="10515600" cy="1325563"/>
          </a:xfrm>
        </p:spPr>
        <p:txBody>
          <a:bodyPr/>
          <a:lstStyle/>
          <a:p>
            <a:r>
              <a:rPr lang="en-US" b="1" u="sng" dirty="0">
                <a:latin typeface="Times New Roman" panose="02020603050405020304" pitchFamily="18" charset="0"/>
                <a:cs typeface="Times New Roman" panose="02020603050405020304" pitchFamily="18" charset="0"/>
              </a:rPr>
              <a:t>Main References used:</a:t>
            </a:r>
          </a:p>
        </p:txBody>
      </p:sp>
      <p:sp>
        <p:nvSpPr>
          <p:cNvPr id="3" name="Content Placeholder 2">
            <a:extLst>
              <a:ext uri="{FF2B5EF4-FFF2-40B4-BE49-F238E27FC236}">
                <a16:creationId xmlns:a16="http://schemas.microsoft.com/office/drawing/2014/main" id="{630EAE43-967A-4FBB-B664-10B4BD44C8EA}"/>
              </a:ext>
            </a:extLst>
          </p:cNvPr>
          <p:cNvSpPr>
            <a:spLocks noGrp="1"/>
          </p:cNvSpPr>
          <p:nvPr>
            <p:ph idx="1"/>
          </p:nvPr>
        </p:nvSpPr>
        <p:spPr>
          <a:xfrm>
            <a:off x="838200" y="2001837"/>
            <a:ext cx="10515600" cy="4351338"/>
          </a:xfrm>
        </p:spPr>
        <p:txBody>
          <a:bodyPr>
            <a:normAutofit/>
          </a:bodyPr>
          <a:lstStyle/>
          <a:p>
            <a:pPr marL="0" marR="0" algn="just">
              <a:lnSpc>
                <a:spcPct val="115000"/>
              </a:lnSpc>
              <a:spcBef>
                <a:spcPts val="0"/>
              </a:spcBef>
              <a:spcAft>
                <a:spcPts val="800"/>
              </a:spcAft>
            </a:pPr>
            <a:r>
              <a:rPr lang="en-US" sz="2400" strike="noStrike" dirty="0">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https://towardsdatascience.com/facial-data-based-deep-learning-emotion-age-and-gender-prediction-47f2cc1edda7</a:t>
            </a:r>
            <a:endParaRPr lang="en-US" sz="2400" strike="noStrike"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trike="noStrike" dirty="0">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https://github.com/smahesh29/Gender-and-Age-Detection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800"/>
              </a:spcAft>
            </a:pPr>
            <a:r>
              <a:rPr lang="en-US" sz="2400" strike="noStrike" dirty="0">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https://www.kaggle.com/krsna540/toon-emotion-detection/notebook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120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https://www.kaggle.com/rahuldshetty/age-and-gender-estimation-using-cnn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3600" dirty="0"/>
          </a:p>
        </p:txBody>
      </p:sp>
    </p:spTree>
    <p:extLst>
      <p:ext uri="{BB962C8B-B14F-4D97-AF65-F5344CB8AC3E}">
        <p14:creationId xmlns:p14="http://schemas.microsoft.com/office/powerpoint/2010/main" val="1282199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CB582-B780-4470-8773-D3E8CEDD1539}"/>
              </a:ext>
            </a:extLst>
          </p:cNvPr>
          <p:cNvSpPr>
            <a:spLocks noGrp="1"/>
          </p:cNvSpPr>
          <p:nvPr>
            <p:ph type="title"/>
          </p:nvPr>
        </p:nvSpPr>
        <p:spPr>
          <a:xfrm>
            <a:off x="790575" y="917575"/>
            <a:ext cx="10515600" cy="1325563"/>
          </a:xfrm>
        </p:spPr>
        <p:txBody>
          <a:bodyPr>
            <a:normAutofit fontScale="90000"/>
          </a:bodyPr>
          <a:lstStyle/>
          <a:p>
            <a:r>
              <a:rPr lang="en-US" sz="4400" b="1" u="sng" dirty="0">
                <a:effectLst/>
                <a:latin typeface="Times New Roman" panose="02020603050405020304" pitchFamily="18" charset="0"/>
                <a:ea typeface="Calibri" panose="020F0502020204030204" pitchFamily="34" charset="0"/>
                <a:cs typeface="Times New Roman" panose="02020603050405020304" pitchFamily="18" charset="0"/>
              </a:rPr>
              <a:t>Difference between references used and our model</a:t>
            </a:r>
            <a:br>
              <a:rPr lang="en-US" sz="4400" b="1" u="sng" dirty="0">
                <a:effectLst/>
                <a:latin typeface="Calibri" panose="020F0502020204030204" pitchFamily="34" charset="0"/>
                <a:ea typeface="Calibri" panose="020F0502020204030204" pitchFamily="34" charset="0"/>
                <a:cs typeface="Times New Roman" panose="02020603050405020304" pitchFamily="18" charset="0"/>
              </a:rPr>
            </a:br>
            <a:endParaRPr lang="en-US" b="1" u="sng" dirty="0"/>
          </a:p>
        </p:txBody>
      </p:sp>
      <p:sp>
        <p:nvSpPr>
          <p:cNvPr id="3" name="Content Placeholder 2">
            <a:extLst>
              <a:ext uri="{FF2B5EF4-FFF2-40B4-BE49-F238E27FC236}">
                <a16:creationId xmlns:a16="http://schemas.microsoft.com/office/drawing/2014/main" id="{E489CC7E-256A-40EB-8662-1BE6BE37A64D}"/>
              </a:ext>
            </a:extLst>
          </p:cNvPr>
          <p:cNvSpPr>
            <a:spLocks noGrp="1"/>
          </p:cNvSpPr>
          <p:nvPr>
            <p:ph idx="1"/>
          </p:nvPr>
        </p:nvSpPr>
        <p:spPr>
          <a:xfrm>
            <a:off x="738188" y="2128838"/>
            <a:ext cx="10515600" cy="4465638"/>
          </a:xfrm>
        </p:spPr>
        <p:txBody>
          <a:bodyPr>
            <a:normAutofit/>
          </a:bodyPr>
          <a:lstStyle/>
          <a:p>
            <a:pPr algn="just"/>
            <a:r>
              <a:rPr lang="en-US" sz="2400" dirty="0">
                <a:solidFill>
                  <a:srgbClr val="000000"/>
                </a:solidFill>
                <a:effectLst/>
                <a:latin typeface="Times New Roman" panose="02020603050405020304" pitchFamily="18" charset="0"/>
                <a:ea typeface="Calibri" panose="020F0502020204030204" pitchFamily="34" charset="0"/>
              </a:rPr>
              <a:t>Our entire project is to build a model to detect gender and age of a person along with emotions. </a:t>
            </a:r>
          </a:p>
          <a:p>
            <a:pPr algn="just"/>
            <a:r>
              <a:rPr lang="en-US" sz="2400" dirty="0">
                <a:solidFill>
                  <a:srgbClr val="000000"/>
                </a:solidFill>
                <a:effectLst/>
                <a:latin typeface="Times New Roman" panose="02020603050405020304" pitchFamily="18" charset="0"/>
                <a:ea typeface="Calibri" panose="020F0502020204030204" pitchFamily="34" charset="0"/>
              </a:rPr>
              <a:t>In the references we used, the models are built on different datasets and there is no model which does both the detections(Emotions and Gender-Age) together. </a:t>
            </a:r>
          </a:p>
          <a:p>
            <a:pPr algn="just"/>
            <a:r>
              <a:rPr lang="en-US" sz="2400" dirty="0">
                <a:solidFill>
                  <a:srgbClr val="000000"/>
                </a:solidFill>
                <a:effectLst/>
                <a:latin typeface="Times New Roman" panose="02020603050405020304" pitchFamily="18" charset="0"/>
                <a:ea typeface="Calibri" panose="020F0502020204030204" pitchFamily="34" charset="0"/>
              </a:rPr>
              <a:t>We couldn’t find a model which uses COCO dataset for detecting either the emotions or the gender-age. </a:t>
            </a:r>
          </a:p>
          <a:p>
            <a:pPr algn="just"/>
            <a:r>
              <a:rPr lang="en-US" sz="2400" dirty="0">
                <a:solidFill>
                  <a:srgbClr val="000000"/>
                </a:solidFill>
                <a:effectLst/>
                <a:latin typeface="Times New Roman" panose="02020603050405020304" pitchFamily="18" charset="0"/>
                <a:ea typeface="Calibri" panose="020F0502020204030204" pitchFamily="34" charset="0"/>
              </a:rPr>
              <a:t>A model to detect Gender-Age and Emotions together is our enhancement. </a:t>
            </a:r>
          </a:p>
          <a:p>
            <a:pPr algn="just"/>
            <a:r>
              <a:rPr lang="en-US" sz="2400" dirty="0">
                <a:solidFill>
                  <a:srgbClr val="000000"/>
                </a:solidFill>
                <a:effectLst/>
                <a:latin typeface="Times New Roman" panose="02020603050405020304" pitchFamily="18" charset="0"/>
                <a:ea typeface="Calibri" panose="020F0502020204030204" pitchFamily="34" charset="0"/>
              </a:rPr>
              <a:t>We have also implemented the model for the images, video and through web cam as well.</a:t>
            </a:r>
          </a:p>
          <a:p>
            <a:pPr algn="just"/>
            <a:r>
              <a:rPr lang="en-US" sz="2400" dirty="0">
                <a:solidFill>
                  <a:srgbClr val="000000"/>
                </a:solidFill>
                <a:effectLst/>
                <a:latin typeface="Times New Roman" panose="02020603050405020304" pitchFamily="18" charset="0"/>
                <a:ea typeface="Calibri" panose="020F0502020204030204" pitchFamily="34" charset="0"/>
              </a:rPr>
              <a:t>We were able to detect multiple faces with age, gender, emotion detection.</a:t>
            </a:r>
            <a:endParaRPr lang="en-US" sz="2400" dirty="0"/>
          </a:p>
        </p:txBody>
      </p:sp>
    </p:spTree>
    <p:extLst>
      <p:ext uri="{BB962C8B-B14F-4D97-AF65-F5344CB8AC3E}">
        <p14:creationId xmlns:p14="http://schemas.microsoft.com/office/powerpoint/2010/main" val="19438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C1E7-1D6B-41DD-BFFC-9ED2F9110FDC}"/>
              </a:ext>
            </a:extLst>
          </p:cNvPr>
          <p:cNvSpPr>
            <a:spLocks noGrp="1"/>
          </p:cNvSpPr>
          <p:nvPr>
            <p:ph type="title"/>
          </p:nvPr>
        </p:nvSpPr>
        <p:spPr/>
        <p:txBody>
          <a:bodyPr/>
          <a:lstStyle/>
          <a:p>
            <a:r>
              <a:rPr lang="en-IN" b="1" u="sng" dirty="0"/>
              <a:t>OUTPUT</a:t>
            </a:r>
          </a:p>
        </p:txBody>
      </p:sp>
      <p:pic>
        <p:nvPicPr>
          <p:cNvPr id="6" name="Content Placeholder 5" descr="A picture containing graphical user interface&#10;&#10;Description automatically generated">
            <a:extLst>
              <a:ext uri="{FF2B5EF4-FFF2-40B4-BE49-F238E27FC236}">
                <a16:creationId xmlns:a16="http://schemas.microsoft.com/office/drawing/2014/main" id="{16268774-AB06-4CA4-B885-ACE82EE641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002" y="2271562"/>
            <a:ext cx="4526772" cy="3927626"/>
          </a:xfrm>
        </p:spPr>
      </p:pic>
      <p:sp>
        <p:nvSpPr>
          <p:cNvPr id="4" name="Slide Number Placeholder 3">
            <a:extLst>
              <a:ext uri="{FF2B5EF4-FFF2-40B4-BE49-F238E27FC236}">
                <a16:creationId xmlns:a16="http://schemas.microsoft.com/office/drawing/2014/main" id="{07726BB3-04F7-4390-A3C4-B94EC679DA93}"/>
              </a:ext>
            </a:extLst>
          </p:cNvPr>
          <p:cNvSpPr>
            <a:spLocks noGrp="1"/>
          </p:cNvSpPr>
          <p:nvPr>
            <p:ph type="sldNum" sz="quarter" idx="12"/>
          </p:nvPr>
        </p:nvSpPr>
        <p:spPr/>
        <p:txBody>
          <a:bodyPr/>
          <a:lstStyle/>
          <a:p>
            <a:fld id="{2E434900-A286-4673-89F5-9AD3A4FFA0D5}" type="slidenum">
              <a:rPr lang="en-US" smtClean="0"/>
              <a:t>12</a:t>
            </a:fld>
            <a:endParaRPr lang="en-US"/>
          </a:p>
        </p:txBody>
      </p:sp>
      <p:sp>
        <p:nvSpPr>
          <p:cNvPr id="7" name="TextBox 6">
            <a:extLst>
              <a:ext uri="{FF2B5EF4-FFF2-40B4-BE49-F238E27FC236}">
                <a16:creationId xmlns:a16="http://schemas.microsoft.com/office/drawing/2014/main" id="{8D1C15FA-A7F0-4DF2-A059-3CE75D99001E}"/>
              </a:ext>
            </a:extLst>
          </p:cNvPr>
          <p:cNvSpPr txBox="1"/>
          <p:nvPr/>
        </p:nvSpPr>
        <p:spPr>
          <a:xfrm>
            <a:off x="1386038" y="1796459"/>
            <a:ext cx="3224463" cy="369332"/>
          </a:xfrm>
          <a:prstGeom prst="rect">
            <a:avLst/>
          </a:prstGeom>
          <a:noFill/>
        </p:spPr>
        <p:txBody>
          <a:bodyPr wrap="square" rtlCol="0">
            <a:spAutoFit/>
          </a:bodyPr>
          <a:lstStyle/>
          <a:p>
            <a:r>
              <a:rPr lang="en-IN" dirty="0"/>
              <a:t>                  CNN Table </a:t>
            </a:r>
          </a:p>
        </p:txBody>
      </p:sp>
      <p:pic>
        <p:nvPicPr>
          <p:cNvPr id="9" name="Picture 8" descr="Text&#10;&#10;Description automatically generated">
            <a:extLst>
              <a:ext uri="{FF2B5EF4-FFF2-40B4-BE49-F238E27FC236}">
                <a16:creationId xmlns:a16="http://schemas.microsoft.com/office/drawing/2014/main" id="{9C141D30-3593-4184-8108-996AAA0EA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182" y="2227008"/>
            <a:ext cx="5352389" cy="3972180"/>
          </a:xfrm>
          <a:prstGeom prst="rect">
            <a:avLst/>
          </a:prstGeom>
        </p:spPr>
      </p:pic>
      <p:sp>
        <p:nvSpPr>
          <p:cNvPr id="10" name="TextBox 9">
            <a:extLst>
              <a:ext uri="{FF2B5EF4-FFF2-40B4-BE49-F238E27FC236}">
                <a16:creationId xmlns:a16="http://schemas.microsoft.com/office/drawing/2014/main" id="{FA8FF731-36FE-42F6-9369-4D0705F5FF08}"/>
              </a:ext>
            </a:extLst>
          </p:cNvPr>
          <p:cNvSpPr txBox="1"/>
          <p:nvPr/>
        </p:nvSpPr>
        <p:spPr>
          <a:xfrm>
            <a:off x="6580034" y="1700514"/>
            <a:ext cx="4934684" cy="369332"/>
          </a:xfrm>
          <a:prstGeom prst="rect">
            <a:avLst/>
          </a:prstGeom>
          <a:noFill/>
        </p:spPr>
        <p:txBody>
          <a:bodyPr wrap="none" rtlCol="0">
            <a:spAutoFit/>
          </a:bodyPr>
          <a:lstStyle/>
          <a:p>
            <a:r>
              <a:rPr lang="en-IN" dirty="0"/>
              <a:t>Process and accuracy of Gender and Age detection</a:t>
            </a:r>
          </a:p>
        </p:txBody>
      </p:sp>
    </p:spTree>
    <p:extLst>
      <p:ext uri="{BB962C8B-B14F-4D97-AF65-F5344CB8AC3E}">
        <p14:creationId xmlns:p14="http://schemas.microsoft.com/office/powerpoint/2010/main" val="3044362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EC46F-8901-4872-942D-A02989A6CABD}"/>
              </a:ext>
            </a:extLst>
          </p:cNvPr>
          <p:cNvSpPr>
            <a:spLocks noGrp="1"/>
          </p:cNvSpPr>
          <p:nvPr>
            <p:ph type="sldNum" sz="quarter" idx="12"/>
          </p:nvPr>
        </p:nvSpPr>
        <p:spPr/>
        <p:txBody>
          <a:bodyPr/>
          <a:lstStyle/>
          <a:p>
            <a:fld id="{2E434900-A286-4673-89F5-9AD3A4FFA0D5}" type="slidenum">
              <a:rPr lang="en-US" smtClean="0"/>
              <a:t>13</a:t>
            </a:fld>
            <a:endParaRPr lang="en-US"/>
          </a:p>
        </p:txBody>
      </p:sp>
      <p:pic>
        <p:nvPicPr>
          <p:cNvPr id="13" name="Picture 12" descr="A person wearing a mask&#10;&#10;Description automatically generated">
            <a:extLst>
              <a:ext uri="{FF2B5EF4-FFF2-40B4-BE49-F238E27FC236}">
                <a16:creationId xmlns:a16="http://schemas.microsoft.com/office/drawing/2014/main" id="{2B487E2D-5ABE-4178-B045-749603914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851" y="1535786"/>
            <a:ext cx="4738037" cy="4692698"/>
          </a:xfrm>
          <a:prstGeom prst="rect">
            <a:avLst/>
          </a:prstGeom>
        </p:spPr>
      </p:pic>
      <p:sp>
        <p:nvSpPr>
          <p:cNvPr id="14" name="TextBox 13">
            <a:extLst>
              <a:ext uri="{FF2B5EF4-FFF2-40B4-BE49-F238E27FC236}">
                <a16:creationId xmlns:a16="http://schemas.microsoft.com/office/drawing/2014/main" id="{38DBFD34-872C-47DA-AA97-560F3730FCFE}"/>
              </a:ext>
            </a:extLst>
          </p:cNvPr>
          <p:cNvSpPr txBox="1"/>
          <p:nvPr/>
        </p:nvSpPr>
        <p:spPr>
          <a:xfrm>
            <a:off x="7583876" y="1181934"/>
            <a:ext cx="3769924" cy="369332"/>
          </a:xfrm>
          <a:prstGeom prst="rect">
            <a:avLst/>
          </a:prstGeom>
          <a:noFill/>
        </p:spPr>
        <p:txBody>
          <a:bodyPr wrap="square" rtlCol="0">
            <a:spAutoFit/>
          </a:bodyPr>
          <a:lstStyle/>
          <a:p>
            <a:r>
              <a:rPr lang="en-IN" dirty="0"/>
              <a:t>                 Testing Using Open CV</a:t>
            </a:r>
          </a:p>
        </p:txBody>
      </p:sp>
      <p:pic>
        <p:nvPicPr>
          <p:cNvPr id="6" name="Content Placeholder 5">
            <a:extLst>
              <a:ext uri="{FF2B5EF4-FFF2-40B4-BE49-F238E27FC236}">
                <a16:creationId xmlns:a16="http://schemas.microsoft.com/office/drawing/2014/main" id="{D99E2078-1272-4EDE-A4C6-C7A71B472C3C}"/>
              </a:ext>
            </a:extLst>
          </p:cNvPr>
          <p:cNvPicPr>
            <a:picLocks noGrp="1" noChangeAspect="1"/>
          </p:cNvPicPr>
          <p:nvPr>
            <p:ph idx="1"/>
          </p:nvPr>
        </p:nvPicPr>
        <p:blipFill>
          <a:blip r:embed="rId3"/>
          <a:stretch>
            <a:fillRect/>
          </a:stretch>
        </p:blipFill>
        <p:spPr>
          <a:xfrm>
            <a:off x="341971" y="2233825"/>
            <a:ext cx="5943600" cy="2286000"/>
          </a:xfrm>
          <a:prstGeom prst="rect">
            <a:avLst/>
          </a:prstGeom>
        </p:spPr>
      </p:pic>
      <p:sp>
        <p:nvSpPr>
          <p:cNvPr id="11" name="TextBox 10">
            <a:extLst>
              <a:ext uri="{FF2B5EF4-FFF2-40B4-BE49-F238E27FC236}">
                <a16:creationId xmlns:a16="http://schemas.microsoft.com/office/drawing/2014/main" id="{48D67999-8635-4B88-9A44-243034B3490C}"/>
              </a:ext>
            </a:extLst>
          </p:cNvPr>
          <p:cNvSpPr txBox="1"/>
          <p:nvPr/>
        </p:nvSpPr>
        <p:spPr>
          <a:xfrm>
            <a:off x="995770" y="1685597"/>
            <a:ext cx="4636002" cy="369332"/>
          </a:xfrm>
          <a:prstGeom prst="rect">
            <a:avLst/>
          </a:prstGeom>
          <a:noFill/>
        </p:spPr>
        <p:txBody>
          <a:bodyPr wrap="square" rtlCol="0">
            <a:spAutoFit/>
          </a:bodyPr>
          <a:lstStyle/>
          <a:p>
            <a:r>
              <a:rPr lang="en-IN" dirty="0"/>
              <a:t>Process and accuracy of emotion detection</a:t>
            </a:r>
          </a:p>
        </p:txBody>
      </p:sp>
    </p:spTree>
    <p:extLst>
      <p:ext uri="{BB962C8B-B14F-4D97-AF65-F5344CB8AC3E}">
        <p14:creationId xmlns:p14="http://schemas.microsoft.com/office/powerpoint/2010/main" val="35481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54F6-F389-4328-9CF8-4A072D528BD0}"/>
              </a:ext>
            </a:extLst>
          </p:cNvPr>
          <p:cNvSpPr>
            <a:spLocks noGrp="1"/>
          </p:cNvSpPr>
          <p:nvPr>
            <p:ph type="title"/>
          </p:nvPr>
        </p:nvSpPr>
        <p:spPr/>
        <p:txBody>
          <a:bodyPr>
            <a:normAutofit/>
          </a:bodyPr>
          <a:lstStyle/>
          <a:p>
            <a:r>
              <a:rPr lang="en-US" sz="2800" dirty="0"/>
              <a:t>Multi faces detected</a:t>
            </a:r>
          </a:p>
        </p:txBody>
      </p:sp>
      <p:pic>
        <p:nvPicPr>
          <p:cNvPr id="6" name="Content Placeholder 5" descr="A picture containing text, person, indoor&#10;&#10;Description automatically generated">
            <a:extLst>
              <a:ext uri="{FF2B5EF4-FFF2-40B4-BE49-F238E27FC236}">
                <a16:creationId xmlns:a16="http://schemas.microsoft.com/office/drawing/2014/main" id="{4966BD03-ACA2-48D3-97EA-A92B8480E3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0142" y="1452501"/>
            <a:ext cx="5827316" cy="4752340"/>
          </a:xfrm>
        </p:spPr>
      </p:pic>
      <p:sp>
        <p:nvSpPr>
          <p:cNvPr id="4" name="Slide Number Placeholder 3">
            <a:extLst>
              <a:ext uri="{FF2B5EF4-FFF2-40B4-BE49-F238E27FC236}">
                <a16:creationId xmlns:a16="http://schemas.microsoft.com/office/drawing/2014/main" id="{44FECDCE-37F8-4D51-A00E-D834B0E18D0C}"/>
              </a:ext>
            </a:extLst>
          </p:cNvPr>
          <p:cNvSpPr>
            <a:spLocks noGrp="1"/>
          </p:cNvSpPr>
          <p:nvPr>
            <p:ph type="sldNum" sz="quarter" idx="12"/>
          </p:nvPr>
        </p:nvSpPr>
        <p:spPr/>
        <p:txBody>
          <a:bodyPr/>
          <a:lstStyle/>
          <a:p>
            <a:fld id="{2E434900-A286-4673-89F5-9AD3A4FFA0D5}" type="slidenum">
              <a:rPr lang="en-US" smtClean="0"/>
              <a:t>14</a:t>
            </a:fld>
            <a:endParaRPr lang="en-US"/>
          </a:p>
        </p:txBody>
      </p:sp>
      <p:pic>
        <p:nvPicPr>
          <p:cNvPr id="7" name="Content Placeholder 9" descr="A person taking a selfie&#10;&#10;Description automatically generated">
            <a:extLst>
              <a:ext uri="{FF2B5EF4-FFF2-40B4-BE49-F238E27FC236}">
                <a16:creationId xmlns:a16="http://schemas.microsoft.com/office/drawing/2014/main" id="{E9B9ABAF-B371-451F-A9E2-DB01A561B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890" y="1425900"/>
            <a:ext cx="3673865" cy="5011018"/>
          </a:xfrm>
          <a:prstGeom prst="rect">
            <a:avLst/>
          </a:prstGeom>
        </p:spPr>
      </p:pic>
      <p:sp>
        <p:nvSpPr>
          <p:cNvPr id="8" name="TextBox 7">
            <a:extLst>
              <a:ext uri="{FF2B5EF4-FFF2-40B4-BE49-F238E27FC236}">
                <a16:creationId xmlns:a16="http://schemas.microsoft.com/office/drawing/2014/main" id="{E7677032-C0B1-4164-ADDA-DE209A40DC1A}"/>
              </a:ext>
            </a:extLst>
          </p:cNvPr>
          <p:cNvSpPr txBox="1"/>
          <p:nvPr/>
        </p:nvSpPr>
        <p:spPr>
          <a:xfrm>
            <a:off x="7984959" y="843240"/>
            <a:ext cx="2849078" cy="369332"/>
          </a:xfrm>
          <a:prstGeom prst="rect">
            <a:avLst/>
          </a:prstGeom>
          <a:noFill/>
        </p:spPr>
        <p:txBody>
          <a:bodyPr wrap="square" rtlCol="0">
            <a:spAutoFit/>
          </a:bodyPr>
          <a:lstStyle/>
          <a:p>
            <a:r>
              <a:rPr lang="en-IN" dirty="0"/>
              <a:t>Testing using COCO images</a:t>
            </a:r>
          </a:p>
        </p:txBody>
      </p:sp>
    </p:spTree>
    <p:extLst>
      <p:ext uri="{BB962C8B-B14F-4D97-AF65-F5344CB8AC3E}">
        <p14:creationId xmlns:p14="http://schemas.microsoft.com/office/powerpoint/2010/main" val="66245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FAA6-3AA6-499D-80BA-32036BCD0AD5}"/>
              </a:ext>
            </a:extLst>
          </p:cNvPr>
          <p:cNvSpPr>
            <a:spLocks noGrp="1"/>
          </p:cNvSpPr>
          <p:nvPr>
            <p:ph type="title"/>
          </p:nvPr>
        </p:nvSpPr>
        <p:spPr>
          <a:xfrm>
            <a:off x="816528" y="853434"/>
            <a:ext cx="10515600" cy="1325563"/>
          </a:xfrm>
        </p:spPr>
        <p:txBody>
          <a:bodyPr>
            <a:normAutofit fontScale="90000"/>
          </a:bodyPr>
          <a:lstStyle/>
          <a:p>
            <a:pPr marL="0" marR="0">
              <a:lnSpc>
                <a:spcPct val="115000"/>
              </a:lnSpc>
              <a:spcBef>
                <a:spcPts val="0"/>
              </a:spcBef>
              <a:spcAft>
                <a:spcPts val="800"/>
              </a:spcAft>
            </a:pPr>
            <a:r>
              <a:rPr lang="en-US" sz="3600" b="1" u="sng" dirty="0">
                <a:effectLst/>
                <a:latin typeface="Times New Roman" panose="02020603050405020304" pitchFamily="18" charset="0"/>
                <a:ea typeface="Calibri" panose="020F0502020204030204" pitchFamily="34" charset="0"/>
                <a:cs typeface="Times New Roman" panose="02020603050405020304" pitchFamily="18" charset="0"/>
              </a:rPr>
              <a:t>CONCLUSION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A9B158A-F592-4E35-8AF8-0A604923AE63}"/>
              </a:ext>
            </a:extLst>
          </p:cNvPr>
          <p:cNvSpPr>
            <a:spLocks noGrp="1"/>
          </p:cNvSpPr>
          <p:nvPr>
            <p:ph idx="1"/>
          </p:nvPr>
        </p:nvSpPr>
        <p:spPr/>
        <p:txBody>
          <a:bodyPr/>
          <a:lstStyle/>
          <a:p>
            <a:r>
              <a:rPr lang="en-IN" dirty="0">
                <a:effectLst/>
                <a:latin typeface="Times New Roman" panose="02020603050405020304" pitchFamily="18" charset="0"/>
                <a:ea typeface="Calibri" panose="020F0502020204030204" pitchFamily="34" charset="0"/>
                <a:cs typeface="Times New Roman" panose="02020603050405020304" pitchFamily="18" charset="0"/>
              </a:rPr>
              <a:t>We have implemented a CNN to predict both the gender-age and emotion from facial images in this project. </a:t>
            </a:r>
          </a:p>
          <a:p>
            <a:r>
              <a:rPr lang="en-IN" dirty="0">
                <a:latin typeface="Times New Roman" panose="02020603050405020304" pitchFamily="18" charset="0"/>
                <a:ea typeface="Calibri" panose="020F0502020204030204" pitchFamily="34" charset="0"/>
                <a:cs typeface="Times New Roman" panose="02020603050405020304" pitchFamily="18" charset="0"/>
              </a:rPr>
              <a:t>We have d</a:t>
            </a:r>
            <a:r>
              <a:rPr lang="en-IN" dirty="0">
                <a:effectLst/>
                <a:latin typeface="Times New Roman" panose="02020603050405020304" pitchFamily="18" charset="0"/>
                <a:ea typeface="Calibri" panose="020F0502020204030204" pitchFamily="34" charset="0"/>
                <a:cs typeface="Times New Roman" panose="02020603050405020304" pitchFamily="18" charset="0"/>
              </a:rPr>
              <a:t>etected faces, then classified them into male/female with age ranges and emotions and then the results are displayed on the image.</a:t>
            </a:r>
            <a:endParaRPr lang="en-US" dirty="0"/>
          </a:p>
        </p:txBody>
      </p:sp>
    </p:spTree>
    <p:extLst>
      <p:ext uri="{BB962C8B-B14F-4D97-AF65-F5344CB8AC3E}">
        <p14:creationId xmlns:p14="http://schemas.microsoft.com/office/powerpoint/2010/main" val="1461286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43539D-4868-4727-9F71-13CDAE433518}"/>
              </a:ext>
            </a:extLst>
          </p:cNvPr>
          <p:cNvSpPr>
            <a:spLocks noGrp="1"/>
          </p:cNvSpPr>
          <p:nvPr>
            <p:ph idx="1"/>
          </p:nvPr>
        </p:nvSpPr>
        <p:spPr>
          <a:xfrm>
            <a:off x="142614" y="1825625"/>
            <a:ext cx="11669086" cy="4351338"/>
          </a:xfrm>
        </p:spPr>
        <p:txBody>
          <a:bodyPr>
            <a:normAutofit/>
          </a:bodyPr>
          <a:lstStyle/>
          <a:p>
            <a:pPr marL="0" indent="0">
              <a:buNone/>
            </a:pPr>
            <a:r>
              <a:rPr lang="en-IN" sz="6000" b="1" dirty="0"/>
              <a:t>             </a:t>
            </a:r>
          </a:p>
          <a:p>
            <a:pPr marL="0" indent="0">
              <a:buNone/>
            </a:pPr>
            <a:r>
              <a:rPr lang="en-IN" sz="6000" b="1" dirty="0"/>
              <a:t>             </a:t>
            </a:r>
            <a:r>
              <a:rPr lang="en-IN" sz="7000" b="1" dirty="0">
                <a:latin typeface="Century Gothic" panose="020B0502020202020204" pitchFamily="34" charset="0"/>
              </a:rPr>
              <a:t>Any Questions???</a:t>
            </a:r>
          </a:p>
        </p:txBody>
      </p:sp>
      <p:sp>
        <p:nvSpPr>
          <p:cNvPr id="4" name="Slide Number Placeholder 3">
            <a:extLst>
              <a:ext uri="{FF2B5EF4-FFF2-40B4-BE49-F238E27FC236}">
                <a16:creationId xmlns:a16="http://schemas.microsoft.com/office/drawing/2014/main" id="{21A4058E-B4B7-474A-A938-3B6D9F77B021}"/>
              </a:ext>
            </a:extLst>
          </p:cNvPr>
          <p:cNvSpPr>
            <a:spLocks noGrp="1"/>
          </p:cNvSpPr>
          <p:nvPr>
            <p:ph type="sldNum" sz="quarter" idx="12"/>
          </p:nvPr>
        </p:nvSpPr>
        <p:spPr/>
        <p:txBody>
          <a:bodyPr/>
          <a:lstStyle/>
          <a:p>
            <a:fld id="{2E434900-A286-4673-89F5-9AD3A4FFA0D5}" type="slidenum">
              <a:rPr lang="en-US" smtClean="0"/>
              <a:t>16</a:t>
            </a:fld>
            <a:endParaRPr lang="en-US"/>
          </a:p>
        </p:txBody>
      </p:sp>
    </p:spTree>
    <p:extLst>
      <p:ext uri="{BB962C8B-B14F-4D97-AF65-F5344CB8AC3E}">
        <p14:creationId xmlns:p14="http://schemas.microsoft.com/office/powerpoint/2010/main" val="2945456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B2A03981-4DF4-4520-9D47-C730AA793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850" y="482616"/>
            <a:ext cx="7874299" cy="5571067"/>
          </a:xfrm>
          <a:prstGeom prst="rect">
            <a:avLst/>
          </a:prstGeom>
        </p:spPr>
      </p:pic>
    </p:spTree>
    <p:extLst>
      <p:ext uri="{BB962C8B-B14F-4D97-AF65-F5344CB8AC3E}">
        <p14:creationId xmlns:p14="http://schemas.microsoft.com/office/powerpoint/2010/main" val="2596264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A354-C078-48DE-9E1E-C6E1567E6CD4}"/>
              </a:ext>
            </a:extLst>
          </p:cNvPr>
          <p:cNvSpPr>
            <a:spLocks noGrp="1"/>
          </p:cNvSpPr>
          <p:nvPr>
            <p:ph type="title"/>
          </p:nvPr>
        </p:nvSpPr>
        <p:spPr>
          <a:xfrm>
            <a:off x="647700" y="365125"/>
            <a:ext cx="10515600" cy="1325563"/>
          </a:xfrm>
        </p:spPr>
        <p:txBody>
          <a:bodyPr/>
          <a:lstStyle/>
          <a:p>
            <a:r>
              <a:rPr lang="en-US" b="1" u="sng" dirty="0">
                <a:latin typeface="+mn-lt"/>
              </a:rPr>
              <a:t>INTRODUCTION</a:t>
            </a:r>
          </a:p>
        </p:txBody>
      </p:sp>
      <p:sp>
        <p:nvSpPr>
          <p:cNvPr id="3" name="Content Placeholder 2">
            <a:extLst>
              <a:ext uri="{FF2B5EF4-FFF2-40B4-BE49-F238E27FC236}">
                <a16:creationId xmlns:a16="http://schemas.microsoft.com/office/drawing/2014/main" id="{3EDF66C7-D569-4DCF-BA59-9D503B5660D7}"/>
              </a:ext>
            </a:extLst>
          </p:cNvPr>
          <p:cNvSpPr>
            <a:spLocks noGrp="1"/>
          </p:cNvSpPr>
          <p:nvPr>
            <p:ph idx="1"/>
          </p:nvPr>
        </p:nvSpPr>
        <p:spPr>
          <a:xfrm>
            <a:off x="647700" y="1690688"/>
            <a:ext cx="10515600" cy="4351338"/>
          </a:xfrm>
        </p:spPr>
        <p:txBody>
          <a:bodyPr>
            <a:normAutofit fontScale="92500" lnSpcReduction="20000"/>
          </a:bodyPr>
          <a:lstStyle/>
          <a:p>
            <a:pPr algn="just"/>
            <a:r>
              <a:rPr lang="en-US" dirty="0"/>
              <a:t>Human facial image processing and emotion detection has been an active and interesting  research topic over years. Since human faces provide a lot of information, many topics have drawn lots of attentions.</a:t>
            </a:r>
          </a:p>
          <a:p>
            <a:pPr algn="just"/>
            <a:r>
              <a:rPr lang="en-US" dirty="0"/>
              <a:t>Predicting the gender and age along with emotions from the images in unconstrainted conditions is one of the challenging task in many real world applications.</a:t>
            </a:r>
          </a:p>
          <a:p>
            <a:pPr algn="just"/>
            <a:r>
              <a:rPr lang="en-US" dirty="0"/>
              <a:t>Gender-age and emotion detection play a key role in the consumer applications.</a:t>
            </a:r>
          </a:p>
          <a:p>
            <a:pPr algn="just"/>
            <a:r>
              <a:rPr lang="en-US" dirty="0"/>
              <a:t>Humans are capable  of  producing thousands  of  facial actions during communication that vary in complexity, intensity, and  meaning.</a:t>
            </a:r>
          </a:p>
          <a:p>
            <a:pPr algn="just"/>
            <a:r>
              <a:rPr lang="en-US" b="0" i="0" dirty="0">
                <a:solidFill>
                  <a:srgbClr val="333333"/>
                </a:solidFill>
                <a:effectLst/>
              </a:rPr>
              <a:t>The automatic recognition of emotions has been an active research topic from early eras.</a:t>
            </a:r>
            <a:endParaRPr lang="en-US" dirty="0"/>
          </a:p>
          <a:p>
            <a:pPr algn="just"/>
            <a:endParaRPr lang="en-US" dirty="0"/>
          </a:p>
        </p:txBody>
      </p:sp>
    </p:spTree>
    <p:extLst>
      <p:ext uri="{BB962C8B-B14F-4D97-AF65-F5344CB8AC3E}">
        <p14:creationId xmlns:p14="http://schemas.microsoft.com/office/powerpoint/2010/main" val="52245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63E195-9481-4A26-89DF-546D03E1BE94}"/>
              </a:ext>
            </a:extLst>
          </p:cNvPr>
          <p:cNvSpPr>
            <a:spLocks noGrp="1"/>
          </p:cNvSpPr>
          <p:nvPr>
            <p:ph idx="1"/>
          </p:nvPr>
        </p:nvSpPr>
        <p:spPr>
          <a:xfrm>
            <a:off x="838200" y="1006679"/>
            <a:ext cx="10515600" cy="5170284"/>
          </a:xfrm>
        </p:spPr>
        <p:txBody>
          <a:bodyPr>
            <a:normAutofit/>
          </a:bodyPr>
          <a:lstStyle/>
          <a:p>
            <a:r>
              <a:rPr lang="en-US" sz="2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Emotion recognition helps to identify human </a:t>
            </a:r>
            <a:r>
              <a:rPr lang="en-US" sz="2600" dirty="0">
                <a:latin typeface="Calibri" panose="020F0502020204030204" pitchFamily="34" charset="0"/>
                <a:ea typeface="Calibri" panose="020F0502020204030204" pitchFamily="34" charset="0"/>
                <a:cs typeface="Times New Roman" panose="02020603050405020304" pitchFamily="18" charset="0"/>
              </a:rPr>
              <a:t>emotion</a:t>
            </a:r>
            <a:r>
              <a:rPr lang="en-US" sz="2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People vary widely in their accuracy at recognizing the emotions of others. </a:t>
            </a:r>
          </a:p>
          <a:p>
            <a:r>
              <a:rPr lang="en-IN" sz="2600" dirty="0"/>
              <a:t>In deep learning, CNN(Convolutional neural network or </a:t>
            </a:r>
            <a:r>
              <a:rPr lang="en-IN" sz="2600" dirty="0" err="1"/>
              <a:t>ConvNet</a:t>
            </a:r>
            <a:r>
              <a:rPr lang="en-IN" sz="2600" dirty="0"/>
              <a:t>) is a class of deep neural networks, most ordinarily applied to </a:t>
            </a:r>
            <a:r>
              <a:rPr lang="en-IN" sz="2600" dirty="0" err="1"/>
              <a:t>analyzing</a:t>
            </a:r>
            <a:r>
              <a:rPr lang="en-IN" sz="2600" dirty="0"/>
              <a:t> visual imagery. CNNs use little pre-processing when compared to other image classification algorithms.</a:t>
            </a:r>
          </a:p>
          <a:p>
            <a:r>
              <a:rPr lang="en-IN" sz="2600" dirty="0"/>
              <a:t>TensorFlow can train and run deep neural networks for handwritten digit classification, sequence-to-sequence models for artificial intelligence, image recognition etc.</a:t>
            </a:r>
          </a:p>
          <a:p>
            <a:r>
              <a:rPr lang="en-IN" sz="2600" dirty="0" err="1"/>
              <a:t>Keras</a:t>
            </a:r>
            <a:r>
              <a:rPr lang="en-IN" sz="2600" dirty="0"/>
              <a:t> is an open-source library. It provides a Python interface for artificial neural networks.</a:t>
            </a:r>
          </a:p>
          <a:p>
            <a:endParaRPr lang="en-IN" sz="2600" dirty="0"/>
          </a:p>
        </p:txBody>
      </p:sp>
      <p:sp>
        <p:nvSpPr>
          <p:cNvPr id="4" name="Slide Number Placeholder 3">
            <a:extLst>
              <a:ext uri="{FF2B5EF4-FFF2-40B4-BE49-F238E27FC236}">
                <a16:creationId xmlns:a16="http://schemas.microsoft.com/office/drawing/2014/main" id="{4BE65B58-6881-4CFE-AC7A-1D9B325538EC}"/>
              </a:ext>
            </a:extLst>
          </p:cNvPr>
          <p:cNvSpPr>
            <a:spLocks noGrp="1"/>
          </p:cNvSpPr>
          <p:nvPr>
            <p:ph type="sldNum" sz="quarter" idx="12"/>
          </p:nvPr>
        </p:nvSpPr>
        <p:spPr/>
        <p:txBody>
          <a:bodyPr/>
          <a:lstStyle/>
          <a:p>
            <a:fld id="{2E434900-A286-4673-89F5-9AD3A4FFA0D5}" type="slidenum">
              <a:rPr lang="en-US" smtClean="0"/>
              <a:t>3</a:t>
            </a:fld>
            <a:endParaRPr lang="en-US"/>
          </a:p>
        </p:txBody>
      </p:sp>
    </p:spTree>
    <p:extLst>
      <p:ext uri="{BB962C8B-B14F-4D97-AF65-F5344CB8AC3E}">
        <p14:creationId xmlns:p14="http://schemas.microsoft.com/office/powerpoint/2010/main" val="227500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3B06-7D04-46AE-A428-398AF7708072}"/>
              </a:ext>
            </a:extLst>
          </p:cNvPr>
          <p:cNvSpPr>
            <a:spLocks noGrp="1"/>
          </p:cNvSpPr>
          <p:nvPr>
            <p:ph type="title"/>
          </p:nvPr>
        </p:nvSpPr>
        <p:spPr>
          <a:xfrm>
            <a:off x="352338" y="533932"/>
            <a:ext cx="5556621" cy="1600200"/>
          </a:xfrm>
        </p:spPr>
        <p:txBody>
          <a:bodyPr vert="horz" lIns="91440" tIns="45720" rIns="91440" bIns="45720" rtlCol="0" anchor="ctr">
            <a:normAutofit/>
          </a:bodyPr>
          <a:lstStyle/>
          <a:p>
            <a:r>
              <a:rPr lang="en-US" sz="4400" b="1" u="sng" kern="1200" dirty="0">
                <a:solidFill>
                  <a:schemeClr val="tx1"/>
                </a:solidFill>
                <a:latin typeface="+mn-lt"/>
                <a:ea typeface="+mj-ea"/>
                <a:cs typeface="+mj-cs"/>
              </a:rPr>
              <a:t>PROPOSED METHOD</a:t>
            </a:r>
          </a:p>
        </p:txBody>
      </p:sp>
      <p:sp>
        <p:nvSpPr>
          <p:cNvPr id="3" name="Content Placeholder 2">
            <a:extLst>
              <a:ext uri="{FF2B5EF4-FFF2-40B4-BE49-F238E27FC236}">
                <a16:creationId xmlns:a16="http://schemas.microsoft.com/office/drawing/2014/main" id="{0818155B-6A1B-48BC-9217-9CD11ADFF1CB}"/>
              </a:ext>
            </a:extLst>
          </p:cNvPr>
          <p:cNvSpPr>
            <a:spLocks noGrp="1"/>
          </p:cNvSpPr>
          <p:nvPr>
            <p:ph type="body" sz="half" idx="2"/>
          </p:nvPr>
        </p:nvSpPr>
        <p:spPr>
          <a:xfrm>
            <a:off x="491917" y="1748459"/>
            <a:ext cx="5556621" cy="3910979"/>
          </a:xfrm>
        </p:spPr>
        <p:txBody>
          <a:bodyPr vert="horz" lIns="91440" tIns="45720" rIns="91440" bIns="45720" rtlCol="0">
            <a:normAutofit/>
          </a:bodyPr>
          <a:lstStyle/>
          <a:p>
            <a:pPr indent="-228600" algn="just">
              <a:buFont typeface="Arial" panose="020B0604020202020204" pitchFamily="34" charset="0"/>
              <a:buChar char="•"/>
            </a:pPr>
            <a:r>
              <a:rPr lang="en-US" sz="2600" dirty="0"/>
              <a:t>Our proposed idea is to detect the gender and age of the people along with their emotions for the images or the video or through the webcam.</a:t>
            </a:r>
          </a:p>
          <a:p>
            <a:pPr indent="-228600" algn="just">
              <a:lnSpc>
                <a:spcPct val="100000"/>
              </a:lnSpc>
              <a:buFont typeface="Arial" panose="020B0604020202020204" pitchFamily="34" charset="0"/>
              <a:buChar char="•"/>
            </a:pPr>
            <a:r>
              <a:rPr lang="en-US" sz="2600" dirty="0"/>
              <a:t>We will be using deep learning mechanisms to classify the dataset based on gender, age and emotion.</a:t>
            </a:r>
          </a:p>
          <a:p>
            <a:pPr indent="-228600" algn="just">
              <a:buFont typeface="Arial" panose="020B0604020202020204" pitchFamily="34" charset="0"/>
              <a:buChar char="•"/>
            </a:pPr>
            <a:endParaRPr lang="en-US" sz="2600" dirty="0"/>
          </a:p>
        </p:txBody>
      </p:sp>
      <p:pic>
        <p:nvPicPr>
          <p:cNvPr id="7" name="Picture 6" descr="A group of people posing for the camera&#10;&#10;Description automatically generated">
            <a:extLst>
              <a:ext uri="{FF2B5EF4-FFF2-40B4-BE49-F238E27FC236}">
                <a16:creationId xmlns:a16="http://schemas.microsoft.com/office/drawing/2014/main" id="{2F75356A-1F82-40B1-9C36-16D3F29D43F5}"/>
              </a:ext>
            </a:extLst>
          </p:cNvPr>
          <p:cNvPicPr>
            <a:picLocks noChangeAspect="1"/>
          </p:cNvPicPr>
          <p:nvPr/>
        </p:nvPicPr>
        <p:blipFill rotWithShape="1">
          <a:blip r:embed="rId2">
            <a:extLst>
              <a:ext uri="{28A0092B-C50C-407E-A947-70E740481C1C}">
                <a14:useLocalDpi xmlns:a14="http://schemas.microsoft.com/office/drawing/2010/main" val="0"/>
              </a:ext>
            </a:extLst>
          </a:blip>
          <a:srcRect t="24825" b="16223"/>
          <a:stretch/>
        </p:blipFill>
        <p:spPr>
          <a:xfrm>
            <a:off x="6396409" y="1568583"/>
            <a:ext cx="4991125" cy="1975606"/>
          </a:xfrm>
          <a:prstGeom prst="rect">
            <a:avLst/>
          </a:prstGeom>
        </p:spPr>
      </p:pic>
      <p:pic>
        <p:nvPicPr>
          <p:cNvPr id="9" name="Picture 8" descr="A person smiling for the camera&#10;&#10;Description automatically generated">
            <a:extLst>
              <a:ext uri="{FF2B5EF4-FFF2-40B4-BE49-F238E27FC236}">
                <a16:creationId xmlns:a16="http://schemas.microsoft.com/office/drawing/2014/main" id="{B692E997-E7DE-4EF0-982D-8AEF2F6C439D}"/>
              </a:ext>
            </a:extLst>
          </p:cNvPr>
          <p:cNvPicPr>
            <a:picLocks noChangeAspect="1"/>
          </p:cNvPicPr>
          <p:nvPr/>
        </p:nvPicPr>
        <p:blipFill rotWithShape="1">
          <a:blip r:embed="rId3">
            <a:extLst>
              <a:ext uri="{28A0092B-C50C-407E-A947-70E740481C1C}">
                <a14:useLocalDpi xmlns:a14="http://schemas.microsoft.com/office/drawing/2010/main" val="0"/>
              </a:ext>
            </a:extLst>
          </a:blip>
          <a:srcRect t="11059" r="2" b="13905"/>
          <a:stretch/>
        </p:blipFill>
        <p:spPr>
          <a:xfrm>
            <a:off x="6490297" y="4247239"/>
            <a:ext cx="5045790" cy="2084355"/>
          </a:xfrm>
          <a:prstGeom prst="rect">
            <a:avLst/>
          </a:prstGeom>
        </p:spPr>
      </p:pic>
      <p:pic>
        <p:nvPicPr>
          <p:cNvPr id="54" name="Picture 53" descr="A close up of a piece of paper&#10;&#10;Description automatically generated">
            <a:extLst>
              <a:ext uri="{FF2B5EF4-FFF2-40B4-BE49-F238E27FC236}">
                <a16:creationId xmlns:a16="http://schemas.microsoft.com/office/drawing/2014/main" id="{935CA3C2-D172-4CC4-978C-30D1ACEB6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17" y="5048250"/>
            <a:ext cx="5042989" cy="1559294"/>
          </a:xfrm>
          <a:prstGeom prst="rect">
            <a:avLst/>
          </a:prstGeom>
        </p:spPr>
      </p:pic>
    </p:spTree>
    <p:extLst>
      <p:ext uri="{BB962C8B-B14F-4D97-AF65-F5344CB8AC3E}">
        <p14:creationId xmlns:p14="http://schemas.microsoft.com/office/powerpoint/2010/main" val="998125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A11B4DC4-752F-4EAC-B249-324B1414ADF9}"/>
              </a:ext>
            </a:extLst>
          </p:cNvPr>
          <p:cNvSpPr>
            <a:spLocks noGrp="1"/>
          </p:cNvSpPr>
          <p:nvPr>
            <p:ph type="title"/>
          </p:nvPr>
        </p:nvSpPr>
        <p:spPr>
          <a:xfrm>
            <a:off x="785813" y="256814"/>
            <a:ext cx="10515600" cy="1325563"/>
          </a:xfrm>
        </p:spPr>
        <p:txBody>
          <a:bodyPr>
            <a:normAutofit/>
          </a:bodyPr>
          <a:lstStyle/>
          <a:p>
            <a:r>
              <a:rPr lang="en-US" sz="4400" b="1" u="sng" dirty="0">
                <a:latin typeface="+mn-lt"/>
              </a:rPr>
              <a:t>System Architecture</a:t>
            </a:r>
          </a:p>
        </p:txBody>
      </p:sp>
      <p:sp>
        <p:nvSpPr>
          <p:cNvPr id="22" name="Rectangle 21">
            <a:extLst>
              <a:ext uri="{FF2B5EF4-FFF2-40B4-BE49-F238E27FC236}">
                <a16:creationId xmlns:a16="http://schemas.microsoft.com/office/drawing/2014/main" id="{4430B635-2AE0-42BE-B821-AE20F868F5B5}"/>
              </a:ext>
            </a:extLst>
          </p:cNvPr>
          <p:cNvSpPr/>
          <p:nvPr/>
        </p:nvSpPr>
        <p:spPr>
          <a:xfrm>
            <a:off x="2404456" y="2140745"/>
            <a:ext cx="1638093" cy="5814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Camera/ Images/ Videos</a:t>
            </a:r>
          </a:p>
        </p:txBody>
      </p:sp>
      <p:sp>
        <p:nvSpPr>
          <p:cNvPr id="23" name="Rectangle 22">
            <a:extLst>
              <a:ext uri="{FF2B5EF4-FFF2-40B4-BE49-F238E27FC236}">
                <a16:creationId xmlns:a16="http://schemas.microsoft.com/office/drawing/2014/main" id="{15EF8466-A3C5-4D5B-ACE0-4AAA1AD083A8}"/>
              </a:ext>
            </a:extLst>
          </p:cNvPr>
          <p:cNvSpPr/>
          <p:nvPr/>
        </p:nvSpPr>
        <p:spPr>
          <a:xfrm>
            <a:off x="2082303" y="3656420"/>
            <a:ext cx="2336800" cy="58144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Input Data Frames</a:t>
            </a:r>
          </a:p>
        </p:txBody>
      </p:sp>
      <p:sp>
        <p:nvSpPr>
          <p:cNvPr id="24" name="Rectangle 23">
            <a:extLst>
              <a:ext uri="{FF2B5EF4-FFF2-40B4-BE49-F238E27FC236}">
                <a16:creationId xmlns:a16="http://schemas.microsoft.com/office/drawing/2014/main" id="{0D171303-999D-4E96-A353-40D9092738BE}"/>
              </a:ext>
            </a:extLst>
          </p:cNvPr>
          <p:cNvSpPr/>
          <p:nvPr/>
        </p:nvSpPr>
        <p:spPr>
          <a:xfrm>
            <a:off x="1875610" y="5201179"/>
            <a:ext cx="2695787" cy="581439"/>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Feature Extraction</a:t>
            </a:r>
          </a:p>
        </p:txBody>
      </p:sp>
      <p:sp>
        <p:nvSpPr>
          <p:cNvPr id="25" name="Rectangle 24">
            <a:extLst>
              <a:ext uri="{FF2B5EF4-FFF2-40B4-BE49-F238E27FC236}">
                <a16:creationId xmlns:a16="http://schemas.microsoft.com/office/drawing/2014/main" id="{4FEBDFDB-C326-4C17-9590-B449248A32D1}"/>
              </a:ext>
            </a:extLst>
          </p:cNvPr>
          <p:cNvSpPr/>
          <p:nvPr/>
        </p:nvSpPr>
        <p:spPr>
          <a:xfrm>
            <a:off x="5978145" y="4737759"/>
            <a:ext cx="2180156" cy="1309279"/>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Classification and detection</a:t>
            </a:r>
          </a:p>
        </p:txBody>
      </p:sp>
      <p:sp>
        <p:nvSpPr>
          <p:cNvPr id="28" name="Arrow: Down 27">
            <a:extLst>
              <a:ext uri="{FF2B5EF4-FFF2-40B4-BE49-F238E27FC236}">
                <a16:creationId xmlns:a16="http://schemas.microsoft.com/office/drawing/2014/main" id="{C14A2794-3F58-49D6-8D40-B2EBD0007A8F}"/>
              </a:ext>
            </a:extLst>
          </p:cNvPr>
          <p:cNvSpPr/>
          <p:nvPr/>
        </p:nvSpPr>
        <p:spPr>
          <a:xfrm>
            <a:off x="3049569" y="2857275"/>
            <a:ext cx="173935" cy="681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E710506D-898C-4428-9438-69B3B9DBB366}"/>
              </a:ext>
            </a:extLst>
          </p:cNvPr>
          <p:cNvSpPr/>
          <p:nvPr/>
        </p:nvSpPr>
        <p:spPr>
          <a:xfrm>
            <a:off x="3042321" y="4364780"/>
            <a:ext cx="181183" cy="686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5E1FF9B7-41CA-4652-AADA-2FDBD82A31E0}"/>
              </a:ext>
            </a:extLst>
          </p:cNvPr>
          <p:cNvSpPr/>
          <p:nvPr/>
        </p:nvSpPr>
        <p:spPr>
          <a:xfrm>
            <a:off x="4724468" y="5400675"/>
            <a:ext cx="1009582" cy="186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B3226EB-DC2D-4DA1-8205-CBEBACE86DFE}"/>
              </a:ext>
            </a:extLst>
          </p:cNvPr>
          <p:cNvSpPr txBox="1"/>
          <p:nvPr/>
        </p:nvSpPr>
        <p:spPr>
          <a:xfrm>
            <a:off x="8441066" y="4895108"/>
            <a:ext cx="2679769" cy="1384995"/>
          </a:xfrm>
          <a:prstGeom prst="rect">
            <a:avLst/>
          </a:prstGeom>
          <a:noFill/>
        </p:spPr>
        <p:txBody>
          <a:bodyPr wrap="square" rtlCol="0">
            <a:spAutoFit/>
          </a:bodyPr>
          <a:lstStyle/>
          <a:p>
            <a:pPr marL="342900" indent="-342900">
              <a:buFont typeface="Wingdings" panose="05000000000000000000" pitchFamily="2" charset="2"/>
              <a:buChar char="à"/>
            </a:pPr>
            <a:r>
              <a:rPr lang="en-US" sz="2000" dirty="0">
                <a:latin typeface="Times New Roman" panose="02020603050405020304" pitchFamily="18" charset="0"/>
                <a:cs typeface="Times New Roman" panose="02020603050405020304" pitchFamily="18" charset="0"/>
                <a:sym typeface="Wingdings" panose="05000000000000000000" pitchFamily="2" charset="2"/>
              </a:rPr>
              <a:t>Gender</a:t>
            </a:r>
          </a:p>
          <a:p>
            <a:pPr marL="342900" indent="-342900">
              <a:buFont typeface="Wingdings" panose="05000000000000000000" pitchFamily="2" charset="2"/>
              <a:buChar char="à"/>
            </a:pPr>
            <a:r>
              <a:rPr lang="en-US" sz="2000" dirty="0">
                <a:latin typeface="Times New Roman" panose="02020603050405020304" pitchFamily="18" charset="0"/>
                <a:cs typeface="Times New Roman" panose="02020603050405020304" pitchFamily="18" charset="0"/>
                <a:sym typeface="Wingdings" panose="05000000000000000000" pitchFamily="2" charset="2"/>
              </a:rPr>
              <a:t>Age</a:t>
            </a:r>
          </a:p>
          <a:p>
            <a:pPr marL="342900" indent="-342900">
              <a:buFont typeface="Wingdings" panose="05000000000000000000" pitchFamily="2" charset="2"/>
              <a:buChar char="à"/>
            </a:pPr>
            <a:r>
              <a:rPr lang="en-US" sz="2000">
                <a:latin typeface="Times New Roman" panose="02020603050405020304" pitchFamily="18" charset="0"/>
                <a:cs typeface="Times New Roman" panose="02020603050405020304" pitchFamily="18" charset="0"/>
                <a:sym typeface="Wingdings" panose="05000000000000000000" pitchFamily="2" charset="2"/>
              </a:rPr>
              <a:t>Emotion </a:t>
            </a:r>
            <a:endParaRPr lang="en-US" sz="2000" dirty="0">
              <a:latin typeface="Times New Roman" panose="02020603050405020304" pitchFamily="18" charset="0"/>
              <a:cs typeface="Times New Roman" panose="02020603050405020304" pitchFamily="18" charset="0"/>
              <a:sym typeface="Wingdings" panose="05000000000000000000" pitchFamily="2" charset="2"/>
            </a:endParaRPr>
          </a:p>
          <a:p>
            <a:endParaRPr lang="en-US" sz="2400" dirty="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4" name="Rectangle 33">
            <a:extLst>
              <a:ext uri="{FF2B5EF4-FFF2-40B4-BE49-F238E27FC236}">
                <a16:creationId xmlns:a16="http://schemas.microsoft.com/office/drawing/2014/main" id="{A65B24B2-6361-4124-836C-37B58F20500C}"/>
              </a:ext>
            </a:extLst>
          </p:cNvPr>
          <p:cNvSpPr/>
          <p:nvPr/>
        </p:nvSpPr>
        <p:spPr>
          <a:xfrm>
            <a:off x="3288816" y="4455113"/>
            <a:ext cx="197361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Data Preprocessing</a:t>
            </a:r>
          </a:p>
        </p:txBody>
      </p:sp>
    </p:spTree>
    <p:extLst>
      <p:ext uri="{BB962C8B-B14F-4D97-AF65-F5344CB8AC3E}">
        <p14:creationId xmlns:p14="http://schemas.microsoft.com/office/powerpoint/2010/main" val="2120076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7F1935-8117-41F9-A261-9B12986EEC4B}"/>
              </a:ext>
            </a:extLst>
          </p:cNvPr>
          <p:cNvSpPr>
            <a:spLocks noGrp="1"/>
          </p:cNvSpPr>
          <p:nvPr>
            <p:ph type="title"/>
          </p:nvPr>
        </p:nvSpPr>
        <p:spPr>
          <a:xfrm>
            <a:off x="838200" y="410368"/>
            <a:ext cx="10515600" cy="1325563"/>
          </a:xfrm>
        </p:spPr>
        <p:txBody>
          <a:bodyPr/>
          <a:lstStyle/>
          <a:p>
            <a:r>
              <a:rPr lang="en-US" b="1" u="sng" dirty="0">
                <a:latin typeface="+mn-lt"/>
              </a:rPr>
              <a:t>Developed Approach</a:t>
            </a:r>
          </a:p>
        </p:txBody>
      </p:sp>
      <p:sp>
        <p:nvSpPr>
          <p:cNvPr id="9" name="Content Placeholder 8">
            <a:extLst>
              <a:ext uri="{FF2B5EF4-FFF2-40B4-BE49-F238E27FC236}">
                <a16:creationId xmlns:a16="http://schemas.microsoft.com/office/drawing/2014/main" id="{1466C2D1-BA5A-42FA-B232-86339EC86928}"/>
              </a:ext>
            </a:extLst>
          </p:cNvPr>
          <p:cNvSpPr>
            <a:spLocks noGrp="1"/>
          </p:cNvSpPr>
          <p:nvPr>
            <p:ph idx="1"/>
          </p:nvPr>
        </p:nvSpPr>
        <p:spPr/>
        <p:txBody>
          <a:bodyPr>
            <a:normAutofit lnSpcReduction="10000"/>
          </a:bodyPr>
          <a:lstStyle/>
          <a:p>
            <a:r>
              <a:rPr lang="en-IN" dirty="0"/>
              <a:t>For our proposed model detect the faces from the considered dataset. Here we have used UTK Data set in order to train our model and tested using the coco images and open cv. </a:t>
            </a:r>
          </a:p>
          <a:p>
            <a:r>
              <a:rPr lang="en-IN" dirty="0"/>
              <a:t>So we basically extracted the information of the image from the label. Next, we have split the dataset into 75% training and 25% testing in order to generate our model. </a:t>
            </a:r>
          </a:p>
          <a:p>
            <a:r>
              <a:rPr lang="en-IN" dirty="0"/>
              <a:t>In the process of model-generation we used CNN. Finally we applied the activation functions like the </a:t>
            </a:r>
            <a:r>
              <a:rPr lang="en-IN" dirty="0" err="1"/>
              <a:t>relu</a:t>
            </a:r>
            <a:r>
              <a:rPr lang="en-IN" dirty="0"/>
              <a:t> and sigmoid and constructed the model. With the help of the saved model by above process, we generated Epoch for every batch of the data and got the accuracy, mean-loss. </a:t>
            </a:r>
            <a:endParaRPr lang="en-US" dirty="0"/>
          </a:p>
        </p:txBody>
      </p:sp>
      <p:sp>
        <p:nvSpPr>
          <p:cNvPr id="5" name="Slide Number Placeholder 4">
            <a:extLst>
              <a:ext uri="{FF2B5EF4-FFF2-40B4-BE49-F238E27FC236}">
                <a16:creationId xmlns:a16="http://schemas.microsoft.com/office/drawing/2014/main" id="{86F033C9-5FE4-477C-9538-05F281900E56}"/>
              </a:ext>
            </a:extLst>
          </p:cNvPr>
          <p:cNvSpPr>
            <a:spLocks noGrp="1"/>
          </p:cNvSpPr>
          <p:nvPr>
            <p:ph type="sldNum" sz="quarter" idx="12"/>
          </p:nvPr>
        </p:nvSpPr>
        <p:spPr/>
        <p:txBody>
          <a:bodyPr/>
          <a:lstStyle/>
          <a:p>
            <a:fld id="{2E434900-A286-4673-89F5-9AD3A4FFA0D5}" type="slidenum">
              <a:rPr lang="en-US" smtClean="0"/>
              <a:t>6</a:t>
            </a:fld>
            <a:endParaRPr lang="en-US"/>
          </a:p>
        </p:txBody>
      </p:sp>
    </p:spTree>
    <p:extLst>
      <p:ext uri="{BB962C8B-B14F-4D97-AF65-F5344CB8AC3E}">
        <p14:creationId xmlns:p14="http://schemas.microsoft.com/office/powerpoint/2010/main" val="3855505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559268-EEE6-4AA6-9841-B2005BD69139}"/>
              </a:ext>
            </a:extLst>
          </p:cNvPr>
          <p:cNvSpPr>
            <a:spLocks noGrp="1"/>
          </p:cNvSpPr>
          <p:nvPr>
            <p:ph idx="1"/>
          </p:nvPr>
        </p:nvSpPr>
        <p:spPr>
          <a:xfrm>
            <a:off x="838200" y="1133475"/>
            <a:ext cx="10515600" cy="5043488"/>
          </a:xfrm>
        </p:spPr>
        <p:txBody>
          <a:bodyPr/>
          <a:lstStyle/>
          <a:p>
            <a:r>
              <a:rPr lang="en-IN" dirty="0"/>
              <a:t>For emotion detection, we have used CNN to train our model</a:t>
            </a:r>
          </a:p>
          <a:p>
            <a:r>
              <a:rPr lang="en-IN" dirty="0"/>
              <a:t>We have taken coco dataset to train and test the model, 70% for training , 30% for testing</a:t>
            </a:r>
          </a:p>
          <a:p>
            <a:r>
              <a:rPr lang="en-IN" dirty="0"/>
              <a:t>We have used 2D convolution and used </a:t>
            </a:r>
            <a:r>
              <a:rPr lang="en-IN" dirty="0" err="1"/>
              <a:t>resnet</a:t>
            </a:r>
            <a:r>
              <a:rPr lang="en-IN" dirty="0"/>
              <a:t> layers to filter our test set</a:t>
            </a:r>
          </a:p>
          <a:p>
            <a:r>
              <a:rPr lang="en-IN" dirty="0"/>
              <a:t>We have divided the test set into batch size of 128 and 30 epochs and got accuracy, mean-loss for every batch.</a:t>
            </a:r>
          </a:p>
          <a:p>
            <a:r>
              <a:rPr lang="en-IN" dirty="0"/>
              <a:t>At last we add the gender-age and emotion labels to the resulting image and displayed it.</a:t>
            </a:r>
          </a:p>
          <a:p>
            <a:endParaRPr lang="en-IN" dirty="0"/>
          </a:p>
        </p:txBody>
      </p:sp>
      <p:sp>
        <p:nvSpPr>
          <p:cNvPr id="4" name="Slide Number Placeholder 3">
            <a:extLst>
              <a:ext uri="{FF2B5EF4-FFF2-40B4-BE49-F238E27FC236}">
                <a16:creationId xmlns:a16="http://schemas.microsoft.com/office/drawing/2014/main" id="{B7B84BDB-33C7-409B-9A08-49D9EBDF786A}"/>
              </a:ext>
            </a:extLst>
          </p:cNvPr>
          <p:cNvSpPr>
            <a:spLocks noGrp="1"/>
          </p:cNvSpPr>
          <p:nvPr>
            <p:ph type="sldNum" sz="quarter" idx="12"/>
          </p:nvPr>
        </p:nvSpPr>
        <p:spPr/>
        <p:txBody>
          <a:bodyPr/>
          <a:lstStyle/>
          <a:p>
            <a:fld id="{2E434900-A286-4673-89F5-9AD3A4FFA0D5}" type="slidenum">
              <a:rPr lang="en-US" smtClean="0"/>
              <a:t>7</a:t>
            </a:fld>
            <a:endParaRPr lang="en-US"/>
          </a:p>
        </p:txBody>
      </p:sp>
    </p:spTree>
    <p:extLst>
      <p:ext uri="{BB962C8B-B14F-4D97-AF65-F5344CB8AC3E}">
        <p14:creationId xmlns:p14="http://schemas.microsoft.com/office/powerpoint/2010/main" val="190072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148A3-5E81-414A-965F-A43493AB71C5}"/>
              </a:ext>
            </a:extLst>
          </p:cNvPr>
          <p:cNvSpPr>
            <a:spLocks noGrp="1"/>
          </p:cNvSpPr>
          <p:nvPr>
            <p:ph type="title"/>
          </p:nvPr>
        </p:nvSpPr>
        <p:spPr>
          <a:xfrm>
            <a:off x="812006" y="619810"/>
            <a:ext cx="10515600" cy="1325563"/>
          </a:xfrm>
        </p:spPr>
        <p:txBody>
          <a:bodyPr/>
          <a:lstStyle/>
          <a:p>
            <a:pPr algn="just"/>
            <a:r>
              <a:rPr lang="en-US" b="1" u="sng" dirty="0">
                <a:latin typeface="+mn-lt"/>
              </a:rPr>
              <a:t>Papers Referred</a:t>
            </a:r>
          </a:p>
        </p:txBody>
      </p:sp>
      <p:sp>
        <p:nvSpPr>
          <p:cNvPr id="3" name="Content Placeholder 2">
            <a:extLst>
              <a:ext uri="{FF2B5EF4-FFF2-40B4-BE49-F238E27FC236}">
                <a16:creationId xmlns:a16="http://schemas.microsoft.com/office/drawing/2014/main" id="{3FBCF029-307F-4A2B-B0CC-EDFF8419B034}"/>
              </a:ext>
            </a:extLst>
          </p:cNvPr>
          <p:cNvSpPr>
            <a:spLocks noGrp="1"/>
          </p:cNvSpPr>
          <p:nvPr>
            <p:ph idx="1"/>
          </p:nvPr>
        </p:nvSpPr>
        <p:spPr>
          <a:xfrm>
            <a:off x="738188" y="2100263"/>
            <a:ext cx="10663237" cy="4757737"/>
          </a:xfrm>
        </p:spPr>
        <p:txBody>
          <a:bodyPr>
            <a:normAutofit/>
          </a:bodyPr>
          <a:lstStyle/>
          <a:p>
            <a:pPr algn="just"/>
            <a:r>
              <a:rPr lang="en-US" sz="2000" b="1" i="0" dirty="0">
                <a:solidFill>
                  <a:srgbClr val="333333"/>
                </a:solidFill>
                <a:effectLst/>
                <a:latin typeface="Arial" panose="020B0604020202020204" pitchFamily="34" charset="0"/>
              </a:rPr>
              <a:t>A study on face recognition techniques with age and gender classification</a:t>
            </a:r>
          </a:p>
          <a:p>
            <a:pPr marL="457200" lvl="1" indent="0" algn="just">
              <a:buNone/>
            </a:pPr>
            <a:r>
              <a:rPr lang="en-US" sz="2000" dirty="0"/>
              <a:t>S. Kumar, S. Singh and J. Kumar, "A study on face recognition techniques with age and gender classification," 2017 International Conference on Computing, Communication and Automation (ICCCA), Greater Noida, 2017, pp. 1001-1006, </a:t>
            </a:r>
            <a:r>
              <a:rPr lang="en-US" sz="2000" dirty="0" err="1"/>
              <a:t>doi</a:t>
            </a:r>
            <a:r>
              <a:rPr lang="en-US" sz="2000" dirty="0"/>
              <a:t>: 10.1109/CCAA.2017.8229960.</a:t>
            </a:r>
          </a:p>
          <a:p>
            <a:pPr algn="just"/>
            <a:r>
              <a:rPr lang="en-US" sz="2000" b="1" i="0" dirty="0">
                <a:solidFill>
                  <a:srgbClr val="111111"/>
                </a:solidFill>
                <a:effectLst/>
                <a:latin typeface="Roboto"/>
              </a:rPr>
              <a:t>Age and Gender Prediction Using Convolutional Neural Networks</a:t>
            </a:r>
          </a:p>
          <a:p>
            <a:pPr marL="457200" lvl="1" indent="0" algn="just">
              <a:buNone/>
            </a:pPr>
            <a:r>
              <a:rPr lang="en-US" sz="2000" dirty="0" err="1"/>
              <a:t>Safak</a:t>
            </a:r>
            <a:r>
              <a:rPr lang="en-US" sz="2000" dirty="0"/>
              <a:t>, Emre &amp; </a:t>
            </a:r>
            <a:r>
              <a:rPr lang="en-US" sz="2000" dirty="0" err="1"/>
              <a:t>Barişçi</a:t>
            </a:r>
            <a:r>
              <a:rPr lang="en-US" sz="2000" dirty="0"/>
              <a:t>, </a:t>
            </a:r>
            <a:r>
              <a:rPr lang="en-US" sz="2000" dirty="0" err="1"/>
              <a:t>Necaattin</a:t>
            </a:r>
            <a:r>
              <a:rPr lang="en-US" sz="2000" dirty="0"/>
              <a:t>. (2018). Age and Gender Prediction Using Convolutional Neural Networks. 1-7. 10.1109/ISMSIT.2018.8567066.</a:t>
            </a:r>
          </a:p>
          <a:p>
            <a:pPr algn="just"/>
            <a:r>
              <a:rPr lang="en-US" sz="2000" b="1" i="0" dirty="0">
                <a:solidFill>
                  <a:srgbClr val="111111"/>
                </a:solidFill>
                <a:effectLst/>
                <a:latin typeface="Roboto"/>
              </a:rPr>
              <a:t>Gender and Age Estimation Based on Facial Images</a:t>
            </a:r>
            <a:endParaRPr lang="en-US" sz="2000" b="1" dirty="0"/>
          </a:p>
          <a:p>
            <a:pPr marL="457200" lvl="1" indent="0" algn="just">
              <a:buNone/>
            </a:pPr>
            <a:r>
              <a:rPr lang="en-US" sz="2000" dirty="0" err="1"/>
              <a:t>Khaung</a:t>
            </a:r>
            <a:r>
              <a:rPr lang="en-US" sz="2000" dirty="0"/>
              <a:t> Tin, </a:t>
            </a:r>
            <a:r>
              <a:rPr lang="en-US" sz="2000" dirty="0" err="1"/>
              <a:t>Dr.Hlaing</a:t>
            </a:r>
            <a:r>
              <a:rPr lang="en-US" sz="2000" dirty="0"/>
              <a:t> </a:t>
            </a:r>
            <a:r>
              <a:rPr lang="en-US" sz="2000" dirty="0" err="1"/>
              <a:t>Htake</a:t>
            </a:r>
            <a:r>
              <a:rPr lang="en-US" sz="2000" dirty="0"/>
              <a:t>. (2011). Gender and Age Estimation Based on Facial Images. International Journal : ACTA TECJNICA NAPOCENSIS Electronics and Telecommunications.</a:t>
            </a:r>
          </a:p>
          <a:p>
            <a:pPr algn="just"/>
            <a:endParaRPr lang="en-US" dirty="0"/>
          </a:p>
        </p:txBody>
      </p:sp>
    </p:spTree>
    <p:extLst>
      <p:ext uri="{BB962C8B-B14F-4D97-AF65-F5344CB8AC3E}">
        <p14:creationId xmlns:p14="http://schemas.microsoft.com/office/powerpoint/2010/main" val="320850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148A3-5E81-414A-965F-A43493AB71C5}"/>
              </a:ext>
            </a:extLst>
          </p:cNvPr>
          <p:cNvSpPr>
            <a:spLocks noGrp="1"/>
          </p:cNvSpPr>
          <p:nvPr>
            <p:ph type="title"/>
          </p:nvPr>
        </p:nvSpPr>
        <p:spPr>
          <a:xfrm>
            <a:off x="881063" y="538162"/>
            <a:ext cx="10515600" cy="1325563"/>
          </a:xfrm>
        </p:spPr>
        <p:txBody>
          <a:bodyPr/>
          <a:lstStyle/>
          <a:p>
            <a:pPr algn="just"/>
            <a:r>
              <a:rPr lang="en-US" b="1" u="sng" dirty="0">
                <a:latin typeface="+mn-lt"/>
              </a:rPr>
              <a:t>Continuation</a:t>
            </a:r>
          </a:p>
        </p:txBody>
      </p:sp>
      <p:sp>
        <p:nvSpPr>
          <p:cNvPr id="3" name="Content Placeholder 2">
            <a:extLst>
              <a:ext uri="{FF2B5EF4-FFF2-40B4-BE49-F238E27FC236}">
                <a16:creationId xmlns:a16="http://schemas.microsoft.com/office/drawing/2014/main" id="{3FBCF029-307F-4A2B-B0CC-EDFF8419B034}"/>
              </a:ext>
            </a:extLst>
          </p:cNvPr>
          <p:cNvSpPr>
            <a:spLocks noGrp="1"/>
          </p:cNvSpPr>
          <p:nvPr>
            <p:ph idx="1"/>
          </p:nvPr>
        </p:nvSpPr>
        <p:spPr>
          <a:xfrm>
            <a:off x="881063" y="2106613"/>
            <a:ext cx="10515600" cy="4351338"/>
          </a:xfrm>
        </p:spPr>
        <p:txBody>
          <a:bodyPr>
            <a:normAutofit/>
          </a:bodyPr>
          <a:lstStyle/>
          <a:p>
            <a:pPr algn="just"/>
            <a:r>
              <a:rPr lang="en-US" sz="2400" b="1" i="0" dirty="0">
                <a:solidFill>
                  <a:srgbClr val="333333"/>
                </a:solidFill>
                <a:effectLst/>
              </a:rPr>
              <a:t>Overview on emotion recognition system</a:t>
            </a:r>
          </a:p>
          <a:p>
            <a:pPr marL="457200" lvl="1" indent="0" algn="just">
              <a:buNone/>
            </a:pPr>
            <a:r>
              <a:rPr lang="en-US" i="0" dirty="0">
                <a:solidFill>
                  <a:srgbClr val="111111"/>
                </a:solidFill>
                <a:effectLst/>
              </a:rPr>
              <a:t>A. A. Varghese, J. P. Cherian and J. J. </a:t>
            </a:r>
            <a:r>
              <a:rPr lang="en-US" i="0" dirty="0" err="1">
                <a:solidFill>
                  <a:srgbClr val="111111"/>
                </a:solidFill>
                <a:effectLst/>
              </a:rPr>
              <a:t>Kizhakkethottam</a:t>
            </a:r>
            <a:r>
              <a:rPr lang="en-US" i="0" dirty="0">
                <a:solidFill>
                  <a:srgbClr val="111111"/>
                </a:solidFill>
                <a:effectLst/>
              </a:rPr>
              <a:t>, "Overview on emotion recognition system," 2015 International Conference on Soft-Computing and Networks Security (ICSNS), Coimbatore, 2015, pp. 1-5, </a:t>
            </a:r>
            <a:r>
              <a:rPr lang="en-US" i="0" dirty="0" err="1">
                <a:solidFill>
                  <a:srgbClr val="111111"/>
                </a:solidFill>
                <a:effectLst/>
              </a:rPr>
              <a:t>doi</a:t>
            </a:r>
            <a:r>
              <a:rPr lang="en-US" i="0" dirty="0">
                <a:solidFill>
                  <a:srgbClr val="111111"/>
                </a:solidFill>
                <a:effectLst/>
              </a:rPr>
              <a:t>: 10.1109/ICSNS.2015.7292443.</a:t>
            </a:r>
          </a:p>
          <a:p>
            <a:pPr algn="just"/>
            <a:r>
              <a:rPr lang="en-US" sz="2400" b="1" i="0" dirty="0">
                <a:solidFill>
                  <a:srgbClr val="111111"/>
                </a:solidFill>
                <a:effectLst/>
              </a:rPr>
              <a:t>Human Emotion Recognition System</a:t>
            </a:r>
          </a:p>
          <a:p>
            <a:pPr marL="457200" lvl="1" indent="0" algn="just">
              <a:buNone/>
            </a:pPr>
            <a:r>
              <a:rPr lang="en-US" dirty="0"/>
              <a:t>Singh, </a:t>
            </a:r>
            <a:r>
              <a:rPr lang="en-US" dirty="0" err="1"/>
              <a:t>Dilbag</a:t>
            </a:r>
            <a:r>
              <a:rPr lang="en-US" dirty="0"/>
              <a:t>. (2012). Human Emotion Recognition System. International Journal of Image, Graphics and Signal Processing. 4. 10.5815/ijigsp.2012.08.07. </a:t>
            </a:r>
          </a:p>
        </p:txBody>
      </p:sp>
    </p:spTree>
    <p:extLst>
      <p:ext uri="{BB962C8B-B14F-4D97-AF65-F5344CB8AC3E}">
        <p14:creationId xmlns:p14="http://schemas.microsoft.com/office/powerpoint/2010/main" val="3949900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3452</TotalTime>
  <Words>1020</Words>
  <Application>Microsoft Office PowerPoint</Application>
  <PresentationFormat>Widescreen</PresentationFormat>
  <Paragraphs>82</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Century Gothic</vt:lpstr>
      <vt:lpstr>Roboto</vt:lpstr>
      <vt:lpstr>Times New Roman</vt:lpstr>
      <vt:lpstr>Wingdings</vt:lpstr>
      <vt:lpstr>Office Theme</vt:lpstr>
      <vt:lpstr>The University of Texas at Arlington The Department of Computer Science and Engineering  CSE-6363-003-MACHINE LEARNING   </vt:lpstr>
      <vt:lpstr>INTRODUCTION</vt:lpstr>
      <vt:lpstr>PowerPoint Presentation</vt:lpstr>
      <vt:lpstr>PROPOSED METHOD</vt:lpstr>
      <vt:lpstr>System Architecture</vt:lpstr>
      <vt:lpstr>Developed Approach</vt:lpstr>
      <vt:lpstr>PowerPoint Presentation</vt:lpstr>
      <vt:lpstr>Papers Referred</vt:lpstr>
      <vt:lpstr>Continuation</vt:lpstr>
      <vt:lpstr>Main References used:</vt:lpstr>
      <vt:lpstr>Difference between references used and our model </vt:lpstr>
      <vt:lpstr>OUTPUT</vt:lpstr>
      <vt:lpstr>PowerPoint Presentation</vt:lpstr>
      <vt:lpstr>Multi faces detected</vt:lpstr>
      <vt:lpstr>CONCLUSION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University of Texas at Arlington The Department of Computer Science and Engineering  CSE 5369 – SPECIAL TOPICS IN INTELLIGENT SYSTEMS</dc:title>
  <dc:creator>Lingamaneni, Geethika</dc:creator>
  <cp:lastModifiedBy>Lingamaneni, Geethika</cp:lastModifiedBy>
  <cp:revision>189</cp:revision>
  <dcterms:created xsi:type="dcterms:W3CDTF">2020-05-01T23:40:38Z</dcterms:created>
  <dcterms:modified xsi:type="dcterms:W3CDTF">2020-12-05T01:24:58Z</dcterms:modified>
</cp:coreProperties>
</file>